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6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CF042965-45FB-4191-AB65-67E1A745F805}" type="datetimeFigureOut">
              <a:rPr lang="fa-IR" smtClean="0"/>
              <a:t>29/03/1447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C578162-BC02-4AF3-809E-1BD72187B5E6}" type="slidenum">
              <a:rPr lang="fa-IR" smtClean="0"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fld id="{CA43B1EA-8807-4F9F-AFAB-C606D872CF7F}" type="datetimeFigureOut">
              <a:rPr lang="ar-SA" smtClean="0"/>
              <a:t>29/03/1447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fld id="{80F2F4C4-986B-4567-9469-6658F7C1FFE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549280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D8C66-0BEA-411A-8530-E4C8B5BA0780}" type="datetime1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944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EBD4B1-2957-4EA9-8A6D-8BED30E26BD2}" type="datetime1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521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5C079-605E-4F57-A085-AC0801C526DD}" type="datetime1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434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0CF87-D7A9-48C6-A711-C56558B2D394}" type="datetime1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958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D1AC-4570-4D5A-A54F-635D5C3A867D}" type="datetime1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2830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3DFDD-1421-4DD2-8B7B-8BE754290954}" type="datetime1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23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248F4-70D8-4A2B-A527-73415B6C090A}" type="datetime1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8921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40208A-4E01-45FB-91EE-4B7ED80A5212}" type="datetime1">
              <a:rPr lang="en-US" smtClean="0"/>
              <a:t>9/21/2025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9309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E2271F-43D9-4097-867E-FF0F54F0B3E1}" type="datetime1">
              <a:rPr lang="en-US" smtClean="0"/>
              <a:t>9/21/2025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30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E6FCAD7-3596-43E8-8176-BF466287057D}" type="datetime1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207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68CAB-182F-4B43-A8E0-0BECE912EE08}" type="datetime1">
              <a:rPr lang="en-US" smtClean="0"/>
              <a:t>9/21/2025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73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01CD4B9-00DD-4693-A541-54BC1818038C}" type="datetime1">
              <a:rPr lang="en-US" smtClean="0"/>
              <a:t>9/21/2025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C03A3B1C-F1AF-4D6C-BAC9-998F12B5EE2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7304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2542900" y="2120949"/>
            <a:ext cx="7106195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6000" dirty="0">
                <a:cs typeface="B Zar" panose="00000400000000000000" pitchFamily="2" charset="-78"/>
              </a:rPr>
              <a:t>عنوان طرح</a:t>
            </a:r>
            <a:endParaRPr lang="ar-SA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2542901" y="4477646"/>
            <a:ext cx="7106195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3200" dirty="0">
                <a:cs typeface="B Zar" panose="00000400000000000000" pitchFamily="2" charset="-78"/>
              </a:rPr>
              <a:t>ارائه دهنده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542900" y="5571933"/>
            <a:ext cx="71061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2400" dirty="0">
                <a:cs typeface="B Zar" panose="00000400000000000000" pitchFamily="2" charset="-78"/>
              </a:rPr>
              <a:t>تاریخ ارائه: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42900" y="3461981"/>
            <a:ext cx="7106195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4000" dirty="0">
                <a:cs typeface="B Zar" panose="00000400000000000000" pitchFamily="2" charset="-78"/>
              </a:rPr>
              <a:t>نام واحد فناور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5904577-12FC-CF97-D344-79E12A0357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3842" y="275491"/>
            <a:ext cx="1334685" cy="12618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" name="Picture 1">
            <a:extLst>
              <a:ext uri="{FF2B5EF4-FFF2-40B4-BE49-F238E27FC236}">
                <a16:creationId xmlns:a16="http://schemas.microsoft.com/office/drawing/2014/main" id="{47BA6A3C-69D3-0761-7847-19CEF7012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32" y="275491"/>
            <a:ext cx="1216515" cy="12165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50426851-C468-FAEA-8681-94E234E9CBF9}"/>
              </a:ext>
            </a:extLst>
          </p:cNvPr>
          <p:cNvSpPr txBox="1"/>
          <p:nvPr/>
        </p:nvSpPr>
        <p:spPr>
          <a:xfrm>
            <a:off x="2284485" y="533696"/>
            <a:ext cx="7623029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 rtl="1">
              <a:buNone/>
              <a:tabLst>
                <a:tab pos="2637155" algn="ctr"/>
                <a:tab pos="5274310" algn="r"/>
              </a:tabLst>
            </a:pPr>
            <a:r>
              <a:rPr lang="fa-IR" sz="2800" dirty="0">
                <a:effectLst/>
                <a:cs typeface="B Zar" panose="00000400000000000000" pitchFamily="2" charset="-78"/>
              </a:rPr>
              <a:t>بسمه تعالی</a:t>
            </a:r>
            <a:endParaRPr lang="fa-IR" sz="2400" dirty="0">
              <a:cs typeface="B Zar" panose="00000400000000000000" pitchFamily="2" charset="-78"/>
            </a:endParaRPr>
          </a:p>
          <a:p>
            <a:pPr marL="0" marR="0" algn="ctr" rtl="1">
              <a:buNone/>
              <a:tabLst>
                <a:tab pos="2637155" algn="ctr"/>
                <a:tab pos="5274310" algn="r"/>
              </a:tabLst>
            </a:pPr>
            <a:r>
              <a:rPr lang="fa-IR" sz="2400" dirty="0">
                <a:effectLst/>
                <a:cs typeface="B Zar" panose="00000400000000000000" pitchFamily="2" charset="-78"/>
              </a:rPr>
              <a:t>دانشگاه علوم پزشکی گناباد</a:t>
            </a:r>
          </a:p>
          <a:p>
            <a:pPr marL="0" marR="0" algn="ctr" rtl="1">
              <a:buNone/>
              <a:tabLst>
                <a:tab pos="2637155" algn="ctr"/>
                <a:tab pos="5274310" algn="r"/>
              </a:tabLst>
            </a:pPr>
            <a:r>
              <a:rPr lang="fa-IR" sz="2400" dirty="0">
                <a:effectLst/>
                <a:cs typeface="B Zar" panose="00000400000000000000" pitchFamily="2" charset="-78"/>
              </a:rPr>
              <a:t>گروه توسعه فناوری سلامت</a:t>
            </a:r>
            <a:endParaRPr lang="en-US" sz="2400" dirty="0">
              <a:effectLst/>
              <a:cs typeface="B Zar" panose="00000400000000000000" pitchFamily="2" charset="-78"/>
            </a:endParaRP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992248BD-8010-BA4A-8A5A-DE0A8FF84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599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88906"/>
            <a:ext cx="10058400" cy="748454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latin typeface="Calibri"/>
                <a:ea typeface="Calibri"/>
                <a:cs typeface="B Zar" panose="00000400000000000000" pitchFamily="2" charset="-78"/>
              </a:rPr>
              <a:t>برنامه‎های آتی</a:t>
            </a:r>
            <a:endParaRPr lang="fa-IR" sz="3600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9402" y="536265"/>
            <a:ext cx="10058400" cy="680679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cs typeface="B Zar" panose="00000400000000000000" pitchFamily="2" charset="-78"/>
              </a:rPr>
              <a:t>آخرین تغییرات نیروی انسانی واحد فناور</a:t>
            </a:r>
            <a:endParaRPr lang="en-US" sz="3600" dirty="0">
              <a:cs typeface="B Zar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7950493"/>
              </p:ext>
            </p:extLst>
          </p:nvPr>
        </p:nvGraphicFramePr>
        <p:xfrm>
          <a:off x="1246909" y="1625759"/>
          <a:ext cx="9698182" cy="2512522"/>
        </p:xfrm>
        <a:graphic>
          <a:graphicData uri="http://schemas.openxmlformats.org/drawingml/2006/table">
            <a:tbl>
              <a:tblPr rtl="1"/>
              <a:tblGrid>
                <a:gridCol w="2423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2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270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561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803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اعضای اصلی</a:t>
                      </a:r>
                      <a:endParaRPr lang="fa-IR" sz="1600" b="1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(هیات مدیره)</a:t>
                      </a:r>
                      <a:endParaRPr lang="en-US" sz="1600" dirty="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مدرک تحصیلی</a:t>
                      </a:r>
                      <a:endParaRPr lang="en-US" sz="1600" dirty="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اعضای فرعی</a:t>
                      </a:r>
                      <a:endParaRPr lang="fa-IR" sz="1600" b="1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  <a:p>
                      <a:pPr algn="ctr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(کارمندیا کارآموز)</a:t>
                      </a:r>
                      <a:endParaRPr lang="en-US" sz="1600" dirty="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مدرک تحصیلی</a:t>
                      </a:r>
                      <a:endParaRPr lang="en-US" sz="1600" dirty="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149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149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1495"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r>
                        <a:rPr lang="en-US" sz="160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   </a:t>
                      </a:r>
                      <a:endParaRPr lang="en-US" sz="16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  <a:tabLst>
                          <a:tab pos="240665" algn="l"/>
                        </a:tabLs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00458" y="6492875"/>
            <a:ext cx="1312025" cy="365125"/>
          </a:xfrm>
        </p:spPr>
        <p:txBody>
          <a:bodyPr/>
          <a:lstStyle/>
          <a:p>
            <a:fld id="{C03A3B1C-F1AF-4D6C-BAC9-998F12B5EE2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810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068981"/>
            <a:ext cx="10058400" cy="668379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latin typeface="Calibri"/>
                <a:ea typeface="Calibri"/>
                <a:cs typeface="B Zar" panose="00000400000000000000" pitchFamily="2" charset="-78"/>
              </a:rPr>
              <a:t>دوره های آموزشی و نمایشگاه‎ها</a:t>
            </a:r>
            <a:endParaRPr lang="fa-IR" sz="3600" dirty="0">
              <a:cs typeface="B Zar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7688958"/>
              </p:ext>
            </p:extLst>
          </p:nvPr>
        </p:nvGraphicFramePr>
        <p:xfrm>
          <a:off x="1191491" y="2757054"/>
          <a:ext cx="9480838" cy="2014658"/>
        </p:xfrm>
        <a:graphic>
          <a:graphicData uri="http://schemas.openxmlformats.org/drawingml/2006/table">
            <a:tbl>
              <a:tblPr rtl="1"/>
              <a:tblGrid>
                <a:gridCol w="3514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1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09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438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0732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عنوان نمایشگاه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تاریخ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عنوان کارگاه آموزشی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تاریخ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732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 dirty="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27652"/>
            <a:ext cx="10058400" cy="809708"/>
          </a:xfrm>
        </p:spPr>
        <p:txBody>
          <a:bodyPr>
            <a:normAutofit/>
          </a:bodyPr>
          <a:lstStyle/>
          <a:p>
            <a:pPr algn="ctr" rtl="1"/>
            <a:r>
              <a:rPr lang="fa-IR" sz="3600" dirty="0">
                <a:latin typeface="Times New Roman"/>
                <a:ea typeface="Calibri"/>
                <a:cs typeface="B Zar" panose="00000400000000000000" pitchFamily="2" charset="-78"/>
              </a:rPr>
              <a:t>مجوزهای اخذشده</a:t>
            </a:r>
            <a:endParaRPr lang="fa-IR" sz="3600" dirty="0">
              <a:cs typeface="B Zar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927581"/>
              </p:ext>
            </p:extLst>
          </p:nvPr>
        </p:nvGraphicFramePr>
        <p:xfrm>
          <a:off x="1717963" y="2618508"/>
          <a:ext cx="9060874" cy="1682150"/>
        </p:xfrm>
        <a:graphic>
          <a:graphicData uri="http://schemas.openxmlformats.org/drawingml/2006/table">
            <a:tbl>
              <a:tblPr rtl="1"/>
              <a:tblGrid>
                <a:gridCol w="29934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12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523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38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8410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نوع مجوز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تاریخ ثبت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شماره ثبت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Calibri"/>
                          <a:ea typeface="Times New Roman"/>
                          <a:cs typeface="B Zar" panose="00000400000000000000" pitchFamily="2" charset="-78"/>
                        </a:rPr>
                        <a:t>سازمان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41075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a-IR" sz="18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 dirty="0">
                        <a:latin typeface="Calibri"/>
                        <a:ea typeface="Times New Roman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69843"/>
            <a:ext cx="10058400" cy="1167517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latin typeface="Times New Roman"/>
                <a:ea typeface="Calibri"/>
                <a:cs typeface="B Zar" panose="00000400000000000000" pitchFamily="2" charset="-78"/>
              </a:rPr>
              <a:t>مذاکرات صورت‎گرفته با سازمان‎ها، ارگان‎ها، افراد حقیقی یا حقوقی در جهت تجاریسازی طرح</a:t>
            </a:r>
            <a:endParaRPr lang="fa-IR" sz="3600" dirty="0">
              <a:cs typeface="B Zar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1608531"/>
              </p:ext>
            </p:extLst>
          </p:nvPr>
        </p:nvGraphicFramePr>
        <p:xfrm>
          <a:off x="1911929" y="2078181"/>
          <a:ext cx="8950035" cy="3087208"/>
        </p:xfrm>
        <a:graphic>
          <a:graphicData uri="http://schemas.openxmlformats.org/drawingml/2006/table">
            <a:tbl>
              <a:tblPr rtl="1"/>
              <a:tblGrid>
                <a:gridCol w="872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38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953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7180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ردیف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طرف مذاکره</a:t>
                      </a:r>
                      <a:endParaRPr lang="en-US" sz="180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موضوع</a:t>
                      </a:r>
                      <a:endParaRPr lang="en-US" sz="180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نتیجه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180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800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1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180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Zar" panose="00000400000000000000" pitchFamily="2" charset="-78"/>
                        </a:rPr>
                        <a:t>2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9395984"/>
                  </a:ext>
                </a:extLst>
              </a:tr>
              <a:tr h="771802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800" dirty="0">
                          <a:latin typeface="Calibri"/>
                          <a:ea typeface="Calibri"/>
                          <a:cs typeface="B Zar" panose="00000400000000000000" pitchFamily="2" charset="-78"/>
                        </a:rPr>
                        <a:t>3</a:t>
                      </a:r>
                      <a:endParaRPr lang="en-US" sz="18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8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86415516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83096"/>
            <a:ext cx="10312842" cy="1154264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latin typeface="Times New Roman"/>
                <a:ea typeface="Calibri"/>
                <a:cs typeface="B Zar" panose="00000400000000000000" pitchFamily="2" charset="-78"/>
              </a:rPr>
              <a:t>اقدامات صورت گرفته جهت فروش محصول، ارایه خدمات و ....</a:t>
            </a:r>
            <a:endParaRPr lang="fa-IR" sz="3600" dirty="0">
              <a:cs typeface="B Zar" panose="00000400000000000000" pitchFamily="2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301288"/>
              </p:ext>
            </p:extLst>
          </p:nvPr>
        </p:nvGraphicFramePr>
        <p:xfrm>
          <a:off x="457200" y="2299854"/>
          <a:ext cx="11237771" cy="2976372"/>
        </p:xfrm>
        <a:graphic>
          <a:graphicData uri="http://schemas.openxmlformats.org/drawingml/2006/table">
            <a:tbl>
              <a:tblPr rtl="1"/>
              <a:tblGrid>
                <a:gridCol w="814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31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75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83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40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ردیف</a:t>
                      </a:r>
                      <a:endParaRPr lang="en-US" sz="16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موضوع قرارداد</a:t>
                      </a:r>
                      <a:endParaRPr lang="en-US" sz="160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طرف قرارداد</a:t>
                      </a:r>
                      <a:endParaRPr lang="en-US" sz="16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مبلغ قرارداد (ریال)</a:t>
                      </a:r>
                      <a:endParaRPr lang="en-US" sz="160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b="1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میزان پیشرفت طرح</a:t>
                      </a:r>
                      <a:endParaRPr lang="en-US" sz="16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0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SA" sz="1600" dirty="0">
                          <a:latin typeface="Times New Roman"/>
                          <a:ea typeface="Calibri"/>
                          <a:cs typeface="B Zar" panose="00000400000000000000" pitchFamily="2" charset="-78"/>
                        </a:rPr>
                        <a:t>1</a:t>
                      </a:r>
                      <a:endParaRPr lang="en-US" sz="16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40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latin typeface="Calibri"/>
                          <a:ea typeface="Calibri"/>
                          <a:cs typeface="B Zar" panose="00000400000000000000" pitchFamily="2" charset="-78"/>
                        </a:rPr>
                        <a:t>2</a:t>
                      </a:r>
                      <a:endParaRPr lang="en-US" sz="16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7145947"/>
                  </a:ext>
                </a:extLst>
              </a:tr>
              <a:tr h="744093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a-IR" sz="1600" dirty="0">
                          <a:latin typeface="Calibri"/>
                          <a:ea typeface="Calibri"/>
                          <a:cs typeface="B Zar" panose="00000400000000000000" pitchFamily="2" charset="-78"/>
                        </a:rPr>
                        <a:t>3</a:t>
                      </a:r>
                      <a:endParaRPr lang="en-US" sz="1600" dirty="0">
                        <a:latin typeface="Calibri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Times New Roman"/>
                        <a:ea typeface="Calibri"/>
                        <a:cs typeface="B Zar" panose="00000400000000000000" pitchFamily="2" charset="-78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4447357"/>
                  </a:ext>
                </a:extLst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582" y="967409"/>
            <a:ext cx="10449098" cy="769951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latin typeface="Times New Roman"/>
                <a:ea typeface="Calibri"/>
                <a:cs typeface="B Zar" panose="00000400000000000000" pitchFamily="2" charset="-78"/>
              </a:rPr>
              <a:t>اقدامات اجرایی و عملی صورت گرفته در راستای بازاریابی</a:t>
            </a:r>
            <a:endParaRPr lang="fa-IR" sz="3600" dirty="0">
              <a:cs typeface="B Zar" panose="00000400000000000000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237" y="988906"/>
            <a:ext cx="11236036" cy="748454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latin typeface="Times New Roman"/>
                <a:ea typeface="Calibri"/>
                <a:cs typeface="B Zar" panose="00000400000000000000" pitchFamily="2" charset="-78"/>
              </a:rPr>
              <a:t>اقدامات صورت گرفته در راستای معرفی محصول و شرکت و ...</a:t>
            </a:r>
            <a:endParaRPr lang="fa-IR" sz="3600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988906"/>
            <a:ext cx="10058400" cy="748454"/>
          </a:xfrm>
        </p:spPr>
        <p:txBody>
          <a:bodyPr>
            <a:normAutofit/>
          </a:bodyPr>
          <a:lstStyle/>
          <a:p>
            <a:pPr algn="r" rtl="1"/>
            <a:r>
              <a:rPr lang="fa-IR" sz="3600" dirty="0">
                <a:latin typeface="Times New Roman"/>
                <a:ea typeface="Calibri"/>
                <a:cs typeface="B Zar" panose="00000400000000000000" pitchFamily="2" charset="-78"/>
              </a:rPr>
              <a:t>موانع، محدودیت‌ها و مشکلات مراحل اجرایی ایده</a:t>
            </a:r>
            <a:endParaRPr lang="fa-IR" sz="3600" dirty="0">
              <a:cs typeface="B Zar" panose="000004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3A3B1C-F1AF-4D6C-BAC9-998F12B5EE2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578</TotalTime>
  <Words>164</Words>
  <Application>Microsoft Office PowerPoint</Application>
  <PresentationFormat>Widescreen</PresentationFormat>
  <Paragraphs>56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B Zar</vt:lpstr>
      <vt:lpstr>Calibri</vt:lpstr>
      <vt:lpstr>Calibri Light</vt:lpstr>
      <vt:lpstr>Times New Roman</vt:lpstr>
      <vt:lpstr>Retrospect</vt:lpstr>
      <vt:lpstr>PowerPoint Presentation</vt:lpstr>
      <vt:lpstr>آخرین تغییرات نیروی انسانی واحد فناور</vt:lpstr>
      <vt:lpstr>دوره های آموزشی و نمایشگاه‎ها</vt:lpstr>
      <vt:lpstr>مجوزهای اخذشده</vt:lpstr>
      <vt:lpstr>مذاکرات صورت‎گرفته با سازمان‎ها، ارگان‎ها، افراد حقیقی یا حقوقی در جهت تجاریسازی طرح</vt:lpstr>
      <vt:lpstr>اقدامات صورت گرفته جهت فروش محصول، ارایه خدمات و ....</vt:lpstr>
      <vt:lpstr>اقدامات اجرایی و عملی صورت گرفته در راستای بازاریابی</vt:lpstr>
      <vt:lpstr>اقدامات صورت گرفته در راستای معرفی محصول و شرکت و ...</vt:lpstr>
      <vt:lpstr>موانع، محدودیت‌ها و مشکلات مراحل اجرایی ایده</vt:lpstr>
      <vt:lpstr>برنامه‎های آتی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عنوان طرح</dc:title>
  <dc:creator>Mehdi Nasri</dc:creator>
  <cp:lastModifiedBy>admin1</cp:lastModifiedBy>
  <cp:revision>33</cp:revision>
  <dcterms:created xsi:type="dcterms:W3CDTF">2016-10-28T23:10:34Z</dcterms:created>
  <dcterms:modified xsi:type="dcterms:W3CDTF">2025-09-21T04:47:05Z</dcterms:modified>
</cp:coreProperties>
</file>