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4" r:id="rId2"/>
    <p:sldId id="273" r:id="rId3"/>
    <p:sldId id="267" r:id="rId4"/>
    <p:sldId id="258" r:id="rId5"/>
    <p:sldId id="261" r:id="rId6"/>
    <p:sldId id="269" r:id="rId7"/>
    <p:sldId id="263" r:id="rId8"/>
    <p:sldId id="264" r:id="rId9"/>
    <p:sldId id="265" r:id="rId10"/>
    <p:sldId id="270" r:id="rId11"/>
    <p:sldId id="266" r:id="rId12"/>
    <p:sldId id="272" r:id="rId1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1275" y="0"/>
            <a:ext cx="2946400" cy="4968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46400" cy="496888"/>
          </a:xfrm>
          <a:prstGeom prst="rect">
            <a:avLst/>
          </a:prstGeom>
        </p:spPr>
        <p:txBody>
          <a:bodyPr vert="horz" lIns="91440" tIns="45720" rIns="91440" bIns="45720" rtlCol="1"/>
          <a:lstStyle>
            <a:lvl1pPr algn="l">
              <a:defRPr sz="1200"/>
            </a:lvl1pPr>
          </a:lstStyle>
          <a:p>
            <a:fld id="{4FA191BC-907A-410A-BC87-779693AB9C59}" type="datetimeFigureOut">
              <a:rPr lang="fa-IR" smtClean="0"/>
              <a:t>21/03/1447</a:t>
            </a:fld>
            <a:endParaRPr lang="fa-IR"/>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851275" y="9429750"/>
            <a:ext cx="2946400" cy="496888"/>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9429750"/>
            <a:ext cx="2946400" cy="496888"/>
          </a:xfrm>
          <a:prstGeom prst="rect">
            <a:avLst/>
          </a:prstGeom>
        </p:spPr>
        <p:txBody>
          <a:bodyPr vert="horz" lIns="91440" tIns="45720" rIns="91440" bIns="45720" rtlCol="1" anchor="b"/>
          <a:lstStyle>
            <a:lvl1pPr algn="l">
              <a:defRPr sz="1200"/>
            </a:lvl1pPr>
          </a:lstStyle>
          <a:p>
            <a:fld id="{972B5D32-A9CD-4DEF-B6C6-C5B9D69702F3}" type="slidenum">
              <a:rPr lang="fa-IR" smtClean="0"/>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defTabSz="457200" fontAlgn="base">
              <a:spcBef>
                <a:spcPct val="0"/>
              </a:spcBef>
              <a:spcAft>
                <a:spcPct val="0"/>
              </a:spcAft>
              <a:defRPr>
                <a:solidFill>
                  <a:schemeClr val="tx1"/>
                </a:solidFill>
                <a:latin typeface="Calibri" pitchFamily="34" charset="0"/>
                <a:ea typeface="ＭＳ Ｐゴシック" pitchFamily="34" charset="-128"/>
              </a:defRPr>
            </a:lvl6pPr>
            <a:lvl7pPr marL="2971800" indent="-228600" defTabSz="457200" fontAlgn="base">
              <a:spcBef>
                <a:spcPct val="0"/>
              </a:spcBef>
              <a:spcAft>
                <a:spcPct val="0"/>
              </a:spcAft>
              <a:defRPr>
                <a:solidFill>
                  <a:schemeClr val="tx1"/>
                </a:solidFill>
                <a:latin typeface="Calibri" pitchFamily="34" charset="0"/>
                <a:ea typeface="ＭＳ Ｐゴシック" pitchFamily="34" charset="-128"/>
              </a:defRPr>
            </a:lvl7pPr>
            <a:lvl8pPr marL="3429000" indent="-228600" defTabSz="457200" fontAlgn="base">
              <a:spcBef>
                <a:spcPct val="0"/>
              </a:spcBef>
              <a:spcAft>
                <a:spcPct val="0"/>
              </a:spcAft>
              <a:defRPr>
                <a:solidFill>
                  <a:schemeClr val="tx1"/>
                </a:solidFill>
                <a:latin typeface="Calibri" pitchFamily="34" charset="0"/>
                <a:ea typeface="ＭＳ Ｐゴシック" pitchFamily="34" charset="-128"/>
              </a:defRPr>
            </a:lvl8pPr>
            <a:lvl9pPr marL="3886200" indent="-228600" defTabSz="457200" fontAlgn="base">
              <a:spcBef>
                <a:spcPct val="0"/>
              </a:spcBef>
              <a:spcAft>
                <a:spcPct val="0"/>
              </a:spcAft>
              <a:defRPr>
                <a:solidFill>
                  <a:schemeClr val="tx1"/>
                </a:solidFill>
                <a:latin typeface="Calibri" pitchFamily="34" charset="0"/>
                <a:ea typeface="ＭＳ Ｐゴシック" pitchFamily="34" charset="-128"/>
              </a:defRPr>
            </a:lvl9pPr>
          </a:lstStyle>
          <a:p>
            <a:fld id="{D5F8BCAE-6D42-485F-B94C-A92012DBEF31}" type="slidenum">
              <a:rPr lang="en-US" altLang="en-US"/>
              <a:pPr/>
              <a:t>12</a:t>
            </a:fld>
            <a:endParaRPr lang="en-US" altLang="en-US"/>
          </a:p>
        </p:txBody>
      </p:sp>
      <p:sp>
        <p:nvSpPr>
          <p:cNvPr id="17410" name="Rectangle 2"/>
          <p:cNvSpPr>
            <a:spLocks noGrp="1" noRot="1" noChangeAspect="1" noChangeArrowheads="1" noTextEdit="1"/>
          </p:cNvSpPr>
          <p:nvPr>
            <p:ph type="sldImg"/>
          </p:nvPr>
        </p:nvSpPr>
        <p:spPr bwMode="auto">
          <a:xfrm>
            <a:off x="90488" y="742950"/>
            <a:ext cx="6618287" cy="37242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Rectangle 3"/>
          <p:cNvSpPr>
            <a:spLocks noGrp="1" noChangeArrowheads="1"/>
          </p:cNvSpPr>
          <p:nvPr>
            <p:ph type="body" idx="1"/>
          </p:nvPr>
        </p:nvSpPr>
        <p:spPr bwMode="auto">
          <a:xfrm>
            <a:off x="906357" y="4715907"/>
            <a:ext cx="4984962" cy="44694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a:spcBef>
                <a:spcPct val="0"/>
              </a:spcBef>
            </a:pPr>
            <a:r>
              <a:rPr lang="fa-IR" altLang="en-US" dirty="0"/>
              <a:t>فعالیت ها و منابع کلیدی جدای از هم می باشند . منابع شامل مادی و غیر مادی هست .</a:t>
            </a:r>
          </a:p>
          <a:p>
            <a:pPr algn="r">
              <a:spcBef>
                <a:spcPct val="0"/>
              </a:spcBef>
            </a:pPr>
            <a:r>
              <a:rPr lang="fa-IR" altLang="en-US" dirty="0"/>
              <a:t>در ارزش پیشنهادی خروجی ها ملموس و غیر ملموس می تواند باشد . هرچیز که برای مشتری قابل ارزش هست</a:t>
            </a:r>
            <a:r>
              <a:rPr lang="fa-IR" altLang="en-US" baseline="0" dirty="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FF35EB-62AB-4389-AFBE-F04FAFCAC435}" type="datetime1">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A3B1C-F1AF-4D6C-BAC9-998F12B5EE20}"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44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EDA2B9-E511-4BB1-8CC1-55ADD21BB40D}" type="datetime1">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545521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6419FB-2E50-474A-AE55-7E913BD60727}" type="datetime1">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3018434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E00C95-0614-4AEA-A203-5EA478C28B7F}" type="datetime1">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2253958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E490D-D5DC-4620-BEDD-CF032EE08F69}" type="datetime1">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3A3B1C-F1AF-4D6C-BAC9-998F12B5EE20}"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283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BF8E49-6B18-4623-80A1-712077C56ACF}" type="datetime1">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3620234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001387-3257-47AA-99A6-856D307D2913}" type="datetime1">
              <a:rPr lang="en-US" smtClean="0"/>
              <a:t>9/13/2025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3961892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EB66E2-485A-44C7-B42B-71B2EBC0E4AD}" type="datetime1">
              <a:rPr lang="en-US" smtClean="0"/>
              <a:t>9/13/2025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3960930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0D48CEA-5B57-4D06-8E48-8CF322301EFE}" type="datetime1">
              <a:rPr lang="en-US" smtClean="0"/>
              <a:t>9/13/2025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422043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F52B323-5B4B-4ADA-A49D-AE8E9CF276FA}" type="datetime1">
              <a:rPr lang="en-US" smtClean="0"/>
              <a:t>9/13/2025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03A3B1C-F1AF-4D6C-BAC9-998F12B5EE20}" type="slidenum">
              <a:rPr lang="en-US" smtClean="0"/>
              <a:pPr/>
              <a:t>‹#›</a:t>
            </a:fld>
            <a:endParaRPr lang="en-US"/>
          </a:p>
        </p:txBody>
      </p:sp>
    </p:spTree>
    <p:extLst>
      <p:ext uri="{BB962C8B-B14F-4D97-AF65-F5344CB8AC3E}">
        <p14:creationId xmlns:p14="http://schemas.microsoft.com/office/powerpoint/2010/main" val="133420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740F4C-5D01-4D61-9CF3-84B8C372CBA3}" type="datetime1">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3A3B1C-F1AF-4D6C-BAC9-998F12B5EE20}" type="slidenum">
              <a:rPr lang="en-US" smtClean="0"/>
              <a:pPr/>
              <a:t>‹#›</a:t>
            </a:fld>
            <a:endParaRPr lang="en-US"/>
          </a:p>
        </p:txBody>
      </p:sp>
    </p:spTree>
    <p:extLst>
      <p:ext uri="{BB962C8B-B14F-4D97-AF65-F5344CB8AC3E}">
        <p14:creationId xmlns:p14="http://schemas.microsoft.com/office/powerpoint/2010/main" val="270973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2820F53-21FA-4ECC-A728-C7699EF8DD2B}" type="datetime1">
              <a:rPr lang="en-US" smtClean="0"/>
              <a:t>9/13/2025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03A3B1C-F1AF-4D6C-BAC9-998F12B5EE20}"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73049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542900" y="2120949"/>
            <a:ext cx="7106195" cy="1015663"/>
          </a:xfrm>
          <a:prstGeom prst="rect">
            <a:avLst/>
          </a:prstGeom>
          <a:noFill/>
        </p:spPr>
        <p:txBody>
          <a:bodyPr wrap="square" rtlCol="1">
            <a:spAutoFit/>
          </a:bodyPr>
          <a:lstStyle/>
          <a:p>
            <a:pPr algn="ctr" rtl="1"/>
            <a:r>
              <a:rPr lang="fa-IR" sz="6000" dirty="0">
                <a:cs typeface="B Zar" panose="00000400000000000000" pitchFamily="2" charset="-78"/>
              </a:rPr>
              <a:t>عنوان طرح</a:t>
            </a:r>
            <a:endParaRPr lang="ar-SA" sz="2400" dirty="0"/>
          </a:p>
        </p:txBody>
      </p:sp>
      <p:sp>
        <p:nvSpPr>
          <p:cNvPr id="17" name="TextBox 16"/>
          <p:cNvSpPr txBox="1"/>
          <p:nvPr/>
        </p:nvSpPr>
        <p:spPr>
          <a:xfrm>
            <a:off x="2542901" y="4477646"/>
            <a:ext cx="7106195" cy="584775"/>
          </a:xfrm>
          <a:prstGeom prst="rect">
            <a:avLst/>
          </a:prstGeom>
          <a:noFill/>
        </p:spPr>
        <p:txBody>
          <a:bodyPr wrap="square" rtlCol="1">
            <a:spAutoFit/>
          </a:bodyPr>
          <a:lstStyle/>
          <a:p>
            <a:pPr algn="ctr" rtl="1"/>
            <a:r>
              <a:rPr lang="fa-IR" sz="3200" dirty="0">
                <a:cs typeface="B Zar" panose="00000400000000000000" pitchFamily="2" charset="-78"/>
              </a:rPr>
              <a:t>ارائه دهنده</a:t>
            </a:r>
          </a:p>
        </p:txBody>
      </p:sp>
      <p:sp>
        <p:nvSpPr>
          <p:cNvPr id="19" name="TextBox 18"/>
          <p:cNvSpPr txBox="1"/>
          <p:nvPr/>
        </p:nvSpPr>
        <p:spPr>
          <a:xfrm>
            <a:off x="2542900" y="5571933"/>
            <a:ext cx="7106195" cy="461665"/>
          </a:xfrm>
          <a:prstGeom prst="rect">
            <a:avLst/>
          </a:prstGeom>
          <a:noFill/>
        </p:spPr>
        <p:txBody>
          <a:bodyPr wrap="square" rtlCol="1">
            <a:spAutoFit/>
          </a:bodyPr>
          <a:lstStyle/>
          <a:p>
            <a:pPr algn="ctr" rtl="1"/>
            <a:r>
              <a:rPr lang="fa-IR" sz="2400" dirty="0">
                <a:cs typeface="B Zar" panose="00000400000000000000" pitchFamily="2" charset="-78"/>
              </a:rPr>
              <a:t>تاریخ ارائه:</a:t>
            </a:r>
          </a:p>
        </p:txBody>
      </p:sp>
      <p:sp>
        <p:nvSpPr>
          <p:cNvPr id="8" name="TextBox 7"/>
          <p:cNvSpPr txBox="1"/>
          <p:nvPr/>
        </p:nvSpPr>
        <p:spPr>
          <a:xfrm>
            <a:off x="2542900" y="3461981"/>
            <a:ext cx="7106195" cy="707886"/>
          </a:xfrm>
          <a:prstGeom prst="rect">
            <a:avLst/>
          </a:prstGeom>
          <a:noFill/>
        </p:spPr>
        <p:txBody>
          <a:bodyPr wrap="square" rtlCol="1">
            <a:spAutoFit/>
          </a:bodyPr>
          <a:lstStyle/>
          <a:p>
            <a:pPr algn="ctr" rtl="1"/>
            <a:r>
              <a:rPr lang="fa-IR" sz="4000" dirty="0">
                <a:cs typeface="B Zar" panose="00000400000000000000" pitchFamily="2" charset="-78"/>
              </a:rPr>
              <a:t>نام هسته فناور</a:t>
            </a:r>
          </a:p>
        </p:txBody>
      </p:sp>
      <p:pic>
        <p:nvPicPr>
          <p:cNvPr id="1026" name="Picture 2">
            <a:extLst>
              <a:ext uri="{FF2B5EF4-FFF2-40B4-BE49-F238E27FC236}">
                <a16:creationId xmlns:a16="http://schemas.microsoft.com/office/drawing/2014/main" id="{35904577-12FC-CF97-D344-79E12A0357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842" y="275491"/>
            <a:ext cx="1334685" cy="1261884"/>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
            <a:extLst>
              <a:ext uri="{FF2B5EF4-FFF2-40B4-BE49-F238E27FC236}">
                <a16:creationId xmlns:a16="http://schemas.microsoft.com/office/drawing/2014/main" id="{47BA6A3C-69D3-0761-7847-19CEF70128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932" y="275491"/>
            <a:ext cx="1216515" cy="121651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50426851-C468-FAEA-8681-94E234E9CBF9}"/>
              </a:ext>
            </a:extLst>
          </p:cNvPr>
          <p:cNvSpPr txBox="1"/>
          <p:nvPr/>
        </p:nvSpPr>
        <p:spPr>
          <a:xfrm>
            <a:off x="2284485" y="533696"/>
            <a:ext cx="7623029" cy="1261884"/>
          </a:xfrm>
          <a:prstGeom prst="rect">
            <a:avLst/>
          </a:prstGeom>
          <a:noFill/>
        </p:spPr>
        <p:txBody>
          <a:bodyPr wrap="square">
            <a:spAutoFit/>
          </a:bodyPr>
          <a:lstStyle/>
          <a:p>
            <a:pPr marL="0" marR="0" algn="ctr" rtl="1">
              <a:buNone/>
              <a:tabLst>
                <a:tab pos="2637155" algn="ctr"/>
                <a:tab pos="5274310" algn="r"/>
              </a:tabLst>
            </a:pPr>
            <a:r>
              <a:rPr lang="fa-IR" sz="2800" dirty="0">
                <a:effectLst/>
                <a:cs typeface="B Zar" panose="00000400000000000000" pitchFamily="2" charset="-78"/>
              </a:rPr>
              <a:t>بسمه تعالی</a:t>
            </a:r>
            <a:endParaRPr lang="fa-IR" sz="2400" dirty="0">
              <a:cs typeface="B Zar" panose="00000400000000000000" pitchFamily="2" charset="-78"/>
            </a:endParaRPr>
          </a:p>
          <a:p>
            <a:pPr marL="0" marR="0" algn="ctr" rtl="1">
              <a:buNone/>
              <a:tabLst>
                <a:tab pos="2637155" algn="ctr"/>
                <a:tab pos="5274310" algn="r"/>
              </a:tabLst>
            </a:pPr>
            <a:r>
              <a:rPr lang="fa-IR" sz="2400" dirty="0">
                <a:effectLst/>
                <a:cs typeface="B Zar" panose="00000400000000000000" pitchFamily="2" charset="-78"/>
              </a:rPr>
              <a:t>دانشگاه علوم پزشکی گناباد</a:t>
            </a:r>
          </a:p>
          <a:p>
            <a:pPr marL="0" marR="0" algn="ctr" rtl="1">
              <a:buNone/>
              <a:tabLst>
                <a:tab pos="2637155" algn="ctr"/>
                <a:tab pos="5274310" algn="r"/>
              </a:tabLst>
            </a:pPr>
            <a:r>
              <a:rPr lang="fa-IR" sz="2400" dirty="0">
                <a:effectLst/>
                <a:cs typeface="B Zar" panose="00000400000000000000" pitchFamily="2" charset="-78"/>
              </a:rPr>
              <a:t>گروه توسعه فناوری سلامت</a:t>
            </a:r>
            <a:endParaRPr lang="en-US" sz="2400" dirty="0">
              <a:effectLst/>
              <a:cs typeface="B Zar" panose="00000400000000000000" pitchFamily="2" charset="-78"/>
            </a:endParaRPr>
          </a:p>
        </p:txBody>
      </p:sp>
      <p:sp>
        <p:nvSpPr>
          <p:cNvPr id="11" name="Slide Number Placeholder 10">
            <a:extLst>
              <a:ext uri="{FF2B5EF4-FFF2-40B4-BE49-F238E27FC236}">
                <a16:creationId xmlns:a16="http://schemas.microsoft.com/office/drawing/2014/main" id="{992248BD-8010-BA4A-8A5A-DE0A8FF84408}"/>
              </a:ext>
            </a:extLst>
          </p:cNvPr>
          <p:cNvSpPr>
            <a:spLocks noGrp="1"/>
          </p:cNvSpPr>
          <p:nvPr>
            <p:ph type="sldNum" sz="quarter" idx="12"/>
          </p:nvPr>
        </p:nvSpPr>
        <p:spPr/>
        <p:txBody>
          <a:bodyPr/>
          <a:lstStyle/>
          <a:p>
            <a:fld id="{C03A3B1C-F1AF-4D6C-BAC9-998F12B5EE20}" type="slidenum">
              <a:rPr lang="en-US" smtClean="0"/>
              <a:pPr/>
              <a:t>1</a:t>
            </a:fld>
            <a:endParaRPr lang="en-US"/>
          </a:p>
        </p:txBody>
      </p:sp>
    </p:spTree>
    <p:extLst>
      <p:ext uri="{BB962C8B-B14F-4D97-AF65-F5344CB8AC3E}">
        <p14:creationId xmlns:p14="http://schemas.microsoft.com/office/powerpoint/2010/main" val="1616159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401783" y="2147456"/>
          <a:ext cx="11540835" cy="3414521"/>
        </p:xfrm>
        <a:graphic>
          <a:graphicData uri="http://schemas.openxmlformats.org/drawingml/2006/table">
            <a:tbl>
              <a:tblPr rtl="1"/>
              <a:tblGrid>
                <a:gridCol w="1939636">
                  <a:extLst>
                    <a:ext uri="{9D8B030D-6E8A-4147-A177-3AD203B41FA5}">
                      <a16:colId xmlns:a16="http://schemas.microsoft.com/office/drawing/2014/main" val="20000"/>
                    </a:ext>
                  </a:extLst>
                </a:gridCol>
                <a:gridCol w="424075">
                  <a:extLst>
                    <a:ext uri="{9D8B030D-6E8A-4147-A177-3AD203B41FA5}">
                      <a16:colId xmlns:a16="http://schemas.microsoft.com/office/drawing/2014/main" val="20001"/>
                    </a:ext>
                  </a:extLst>
                </a:gridCol>
                <a:gridCol w="432350">
                  <a:extLst>
                    <a:ext uri="{9D8B030D-6E8A-4147-A177-3AD203B41FA5}">
                      <a16:colId xmlns:a16="http://schemas.microsoft.com/office/drawing/2014/main" val="20002"/>
                    </a:ext>
                  </a:extLst>
                </a:gridCol>
                <a:gridCol w="474975">
                  <a:extLst>
                    <a:ext uri="{9D8B030D-6E8A-4147-A177-3AD203B41FA5}">
                      <a16:colId xmlns:a16="http://schemas.microsoft.com/office/drawing/2014/main" val="20003"/>
                    </a:ext>
                  </a:extLst>
                </a:gridCol>
                <a:gridCol w="404947">
                  <a:extLst>
                    <a:ext uri="{9D8B030D-6E8A-4147-A177-3AD203B41FA5}">
                      <a16:colId xmlns:a16="http://schemas.microsoft.com/office/drawing/2014/main" val="20004"/>
                    </a:ext>
                  </a:extLst>
                </a:gridCol>
                <a:gridCol w="402918">
                  <a:extLst>
                    <a:ext uri="{9D8B030D-6E8A-4147-A177-3AD203B41FA5}">
                      <a16:colId xmlns:a16="http://schemas.microsoft.com/office/drawing/2014/main" val="20005"/>
                    </a:ext>
                  </a:extLst>
                </a:gridCol>
                <a:gridCol w="402918">
                  <a:extLst>
                    <a:ext uri="{9D8B030D-6E8A-4147-A177-3AD203B41FA5}">
                      <a16:colId xmlns:a16="http://schemas.microsoft.com/office/drawing/2014/main" val="20006"/>
                    </a:ext>
                  </a:extLst>
                </a:gridCol>
                <a:gridCol w="402918">
                  <a:extLst>
                    <a:ext uri="{9D8B030D-6E8A-4147-A177-3AD203B41FA5}">
                      <a16:colId xmlns:a16="http://schemas.microsoft.com/office/drawing/2014/main" val="20007"/>
                    </a:ext>
                  </a:extLst>
                </a:gridCol>
                <a:gridCol w="402918">
                  <a:extLst>
                    <a:ext uri="{9D8B030D-6E8A-4147-A177-3AD203B41FA5}">
                      <a16:colId xmlns:a16="http://schemas.microsoft.com/office/drawing/2014/main" val="20008"/>
                    </a:ext>
                  </a:extLst>
                </a:gridCol>
                <a:gridCol w="402918">
                  <a:extLst>
                    <a:ext uri="{9D8B030D-6E8A-4147-A177-3AD203B41FA5}">
                      <a16:colId xmlns:a16="http://schemas.microsoft.com/office/drawing/2014/main" val="20009"/>
                    </a:ext>
                  </a:extLst>
                </a:gridCol>
                <a:gridCol w="402918">
                  <a:extLst>
                    <a:ext uri="{9D8B030D-6E8A-4147-A177-3AD203B41FA5}">
                      <a16:colId xmlns:a16="http://schemas.microsoft.com/office/drawing/2014/main" val="20010"/>
                    </a:ext>
                  </a:extLst>
                </a:gridCol>
                <a:gridCol w="490512">
                  <a:extLst>
                    <a:ext uri="{9D8B030D-6E8A-4147-A177-3AD203B41FA5}">
                      <a16:colId xmlns:a16="http://schemas.microsoft.com/office/drawing/2014/main" val="20011"/>
                    </a:ext>
                  </a:extLst>
                </a:gridCol>
                <a:gridCol w="530212">
                  <a:extLst>
                    <a:ext uri="{9D8B030D-6E8A-4147-A177-3AD203B41FA5}">
                      <a16:colId xmlns:a16="http://schemas.microsoft.com/office/drawing/2014/main" val="20012"/>
                    </a:ext>
                  </a:extLst>
                </a:gridCol>
                <a:gridCol w="388835">
                  <a:extLst>
                    <a:ext uri="{9D8B030D-6E8A-4147-A177-3AD203B41FA5}">
                      <a16:colId xmlns:a16="http://schemas.microsoft.com/office/drawing/2014/main" val="20013"/>
                    </a:ext>
                  </a:extLst>
                </a:gridCol>
                <a:gridCol w="360697">
                  <a:extLst>
                    <a:ext uri="{9D8B030D-6E8A-4147-A177-3AD203B41FA5}">
                      <a16:colId xmlns:a16="http://schemas.microsoft.com/office/drawing/2014/main" val="20014"/>
                    </a:ext>
                  </a:extLst>
                </a:gridCol>
                <a:gridCol w="436408">
                  <a:extLst>
                    <a:ext uri="{9D8B030D-6E8A-4147-A177-3AD203B41FA5}">
                      <a16:colId xmlns:a16="http://schemas.microsoft.com/office/drawing/2014/main" val="20015"/>
                    </a:ext>
                  </a:extLst>
                </a:gridCol>
                <a:gridCol w="431333">
                  <a:extLst>
                    <a:ext uri="{9D8B030D-6E8A-4147-A177-3AD203B41FA5}">
                      <a16:colId xmlns:a16="http://schemas.microsoft.com/office/drawing/2014/main" val="20016"/>
                    </a:ext>
                  </a:extLst>
                </a:gridCol>
                <a:gridCol w="456707">
                  <a:extLst>
                    <a:ext uri="{9D8B030D-6E8A-4147-A177-3AD203B41FA5}">
                      <a16:colId xmlns:a16="http://schemas.microsoft.com/office/drawing/2014/main" val="20017"/>
                    </a:ext>
                  </a:extLst>
                </a:gridCol>
                <a:gridCol w="544079">
                  <a:extLst>
                    <a:ext uri="{9D8B030D-6E8A-4147-A177-3AD203B41FA5}">
                      <a16:colId xmlns:a16="http://schemas.microsoft.com/office/drawing/2014/main" val="20018"/>
                    </a:ext>
                  </a:extLst>
                </a:gridCol>
                <a:gridCol w="403932">
                  <a:extLst>
                    <a:ext uri="{9D8B030D-6E8A-4147-A177-3AD203B41FA5}">
                      <a16:colId xmlns:a16="http://schemas.microsoft.com/office/drawing/2014/main" val="20019"/>
                    </a:ext>
                  </a:extLst>
                </a:gridCol>
                <a:gridCol w="403932">
                  <a:extLst>
                    <a:ext uri="{9D8B030D-6E8A-4147-A177-3AD203B41FA5}">
                      <a16:colId xmlns:a16="http://schemas.microsoft.com/office/drawing/2014/main" val="20020"/>
                    </a:ext>
                  </a:extLst>
                </a:gridCol>
                <a:gridCol w="403932">
                  <a:extLst>
                    <a:ext uri="{9D8B030D-6E8A-4147-A177-3AD203B41FA5}">
                      <a16:colId xmlns:a16="http://schemas.microsoft.com/office/drawing/2014/main" val="20021"/>
                    </a:ext>
                  </a:extLst>
                </a:gridCol>
                <a:gridCol w="596765">
                  <a:extLst>
                    <a:ext uri="{9D8B030D-6E8A-4147-A177-3AD203B41FA5}">
                      <a16:colId xmlns:a16="http://schemas.microsoft.com/office/drawing/2014/main" val="20022"/>
                    </a:ext>
                  </a:extLst>
                </a:gridCol>
              </a:tblGrid>
              <a:tr h="275359">
                <a:tc>
                  <a:txBody>
                    <a:bodyPr/>
                    <a:lstStyle/>
                    <a:p>
                      <a:pPr algn="r" rtl="1">
                        <a:lnSpc>
                          <a:spcPct val="115000"/>
                        </a:lnSpc>
                        <a:spcAft>
                          <a:spcPts val="0"/>
                        </a:spcAft>
                      </a:pPr>
                      <a:r>
                        <a:rPr lang="fa-IR" sz="1100" b="1" dirty="0">
                          <a:latin typeface="Arial"/>
                          <a:ea typeface="Times New Roman"/>
                          <a:cs typeface="B Zar" pitchFamily="2" charset="-78"/>
                        </a:rPr>
                        <a:t>شروع سال مالی از:</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gridSpan="13">
                  <a:txBody>
                    <a:bodyPr/>
                    <a:lstStyle/>
                    <a:p>
                      <a:pPr algn="ctr" rtl="1">
                        <a:lnSpc>
                          <a:spcPct val="115000"/>
                        </a:lnSpc>
                        <a:spcAft>
                          <a:spcPts val="0"/>
                        </a:spcAft>
                      </a:pPr>
                      <a:r>
                        <a:rPr lang="fa-IR" sz="1100" b="1" dirty="0">
                          <a:latin typeface="Arial"/>
                          <a:ea typeface="Times New Roman"/>
                          <a:cs typeface="B Zar" pitchFamily="2" charset="-78"/>
                        </a:rPr>
                        <a:t>سال اول</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gridSpan="8">
                  <a:txBody>
                    <a:bodyPr/>
                    <a:lstStyle/>
                    <a:p>
                      <a:pPr algn="ctr" rtl="1">
                        <a:lnSpc>
                          <a:spcPct val="115000"/>
                        </a:lnSpc>
                        <a:spcAft>
                          <a:spcPts val="0"/>
                        </a:spcAft>
                      </a:pPr>
                      <a:r>
                        <a:rPr lang="fa-IR" sz="1100" b="1">
                          <a:latin typeface="Times New Roman"/>
                          <a:ea typeface="Times New Roman"/>
                          <a:cs typeface="B Zar" pitchFamily="2" charset="-78"/>
                        </a:rPr>
                        <a:t>سال دوم</a:t>
                      </a:r>
                      <a:endParaRPr lang="en-US" sz="1100" b="1">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tc>
                  <a:txBody>
                    <a:bodyPr/>
                    <a:lstStyle/>
                    <a:p>
                      <a:pPr algn="ctr" rtl="1">
                        <a:lnSpc>
                          <a:spcPct val="115000"/>
                        </a:lnSpc>
                        <a:spcAft>
                          <a:spcPts val="0"/>
                        </a:spcAft>
                      </a:pPr>
                      <a:r>
                        <a:rPr lang="fa-IR" sz="1100" b="1">
                          <a:latin typeface="Times New Roman"/>
                          <a:ea typeface="Times New Roman"/>
                          <a:cs typeface="B Zar" pitchFamily="2" charset="-78"/>
                        </a:rPr>
                        <a:t>000</a:t>
                      </a:r>
                      <a:endParaRPr lang="en-US" sz="1100" b="1">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278822">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r" rtl="1">
                        <a:lnSpc>
                          <a:spcPct val="115000"/>
                        </a:lnSpc>
                        <a:spcAft>
                          <a:spcPts val="0"/>
                        </a:spcAft>
                      </a:pPr>
                      <a:r>
                        <a:rPr lang="fa-IR" sz="1100" b="1" dirty="0">
                          <a:latin typeface="Arial"/>
                          <a:ea typeface="Times New Roman"/>
                          <a:cs typeface="B Zar" pitchFamily="2" charset="-78"/>
                        </a:rPr>
                        <a:t>ماه صفر</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1</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2</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3</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4</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5</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6</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7</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8</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9</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10</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11</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 12</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ماه11</a:t>
                      </a:r>
                      <a:endParaRPr lang="en-US" sz="1100" b="1" dirty="0">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a:latin typeface="Arial"/>
                          <a:ea typeface="Times New Roman"/>
                          <a:cs typeface="B Zar" pitchFamily="2" charset="-78"/>
                        </a:rPr>
                        <a:t>ماه13</a:t>
                      </a:r>
                      <a:endParaRPr lang="en-US" sz="1100" b="1">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a:latin typeface="Arial"/>
                          <a:ea typeface="Times New Roman"/>
                          <a:cs typeface="B Zar" pitchFamily="2" charset="-78"/>
                        </a:rPr>
                        <a:t>ماه14</a:t>
                      </a:r>
                      <a:endParaRPr lang="en-US" sz="1100" b="1">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a:latin typeface="Arial"/>
                          <a:ea typeface="Times New Roman"/>
                          <a:cs typeface="B Zar" pitchFamily="2" charset="-78"/>
                        </a:rPr>
                        <a:t>ماه15</a:t>
                      </a:r>
                      <a:endParaRPr lang="en-US" sz="1100" b="1">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ماه16</a:t>
                      </a:r>
                      <a:endParaRPr lang="en-US" sz="1100" b="1" dirty="0">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a:latin typeface="Arial"/>
                          <a:ea typeface="Times New Roman"/>
                          <a:cs typeface="B Zar" pitchFamily="2" charset="-78"/>
                        </a:rPr>
                        <a:t>ماه17</a:t>
                      </a:r>
                      <a:endParaRPr lang="en-US" sz="1100" b="1">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a:latin typeface="Arial"/>
                          <a:ea typeface="Times New Roman"/>
                          <a:cs typeface="B Zar" pitchFamily="2" charset="-78"/>
                        </a:rPr>
                        <a:t>ماه18</a:t>
                      </a:r>
                      <a:endParaRPr lang="en-US" sz="1100" b="1">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a:latin typeface="Arial"/>
                          <a:ea typeface="Times New Roman"/>
                          <a:cs typeface="B Zar" pitchFamily="2" charset="-78"/>
                        </a:rPr>
                        <a:t>ماه19</a:t>
                      </a:r>
                      <a:endParaRPr lang="en-US" sz="1100" b="1">
                        <a:latin typeface="Calibri"/>
                        <a:ea typeface="Calibri"/>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1">
                        <a:lnSpc>
                          <a:spcPct val="115000"/>
                        </a:lnSpc>
                        <a:spcAft>
                          <a:spcPts val="0"/>
                        </a:spcAft>
                      </a:pPr>
                      <a:r>
                        <a:rPr lang="fa-IR" sz="1100" b="1" dirty="0">
                          <a:latin typeface="Arial"/>
                          <a:ea typeface="Times New Roman"/>
                          <a:cs typeface="B Zar" pitchFamily="2" charset="-78"/>
                        </a:rPr>
                        <a:t>000</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550718">
                <a:tc>
                  <a:txBody>
                    <a:bodyPr/>
                    <a:lstStyle/>
                    <a:p>
                      <a:pPr algn="r" rtl="1">
                        <a:lnSpc>
                          <a:spcPct val="115000"/>
                        </a:lnSpc>
                        <a:spcAft>
                          <a:spcPts val="0"/>
                        </a:spcAft>
                      </a:pPr>
                      <a:r>
                        <a:rPr lang="fa-IR" sz="1100" b="1" dirty="0">
                          <a:latin typeface="Arial"/>
                          <a:ea typeface="Times New Roman"/>
                          <a:cs typeface="B Zar" pitchFamily="2" charset="-78"/>
                        </a:rPr>
                        <a:t>جریانات نقدی درآمدها(با جزئیات)</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1"/>
                      <a:endParaRPr lang="fa-IR" sz="1100" b="1" dirty="0">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1"/>
                      <a:endParaRPr lang="fa-IR" sz="1100" b="1" dirty="0">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1"/>
                      <a:endParaRPr lang="fa-IR" sz="1100" b="1" dirty="0">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r" rtl="1">
                        <a:lnSpc>
                          <a:spcPct val="115000"/>
                        </a:lnSpc>
                        <a:spcAft>
                          <a:spcPts val="1000"/>
                        </a:spcAft>
                      </a:pPr>
                      <a:r>
                        <a:rPr lang="en-US" sz="1100" b="1">
                          <a:latin typeface="Calibri"/>
                          <a:ea typeface="Calibri"/>
                          <a:cs typeface="B Zar" pitchFamily="2" charset="-78"/>
                        </a:rPr>
                        <a:t> </a:t>
                      </a:r>
                    </a:p>
                  </a:txBody>
                  <a:tcPr marL="0" marR="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fa-IR"/>
                    </a:p>
                  </a:txBody>
                  <a:tcPr/>
                </a:tc>
                <a:tc hMerge="1">
                  <a:txBody>
                    <a:bodyPr/>
                    <a:lstStyle/>
                    <a:p>
                      <a:pPr rtl="1"/>
                      <a:endParaRPr lang="fa-IR"/>
                    </a:p>
                  </a:txBody>
                  <a:tcPr/>
                </a:tc>
                <a:tc hMerge="1">
                  <a:txBody>
                    <a:bodyPr/>
                    <a:lstStyle/>
                    <a:p>
                      <a:pPr rtl="1"/>
                      <a:endParaRPr lang="fa-IR"/>
                    </a:p>
                  </a:txBody>
                  <a:tcPr/>
                </a:tc>
                <a:extLst>
                  <a:ext uri="{0D108BD9-81ED-4DB2-BD59-A6C34878D82A}">
                    <a16:rowId xmlns:a16="http://schemas.microsoft.com/office/drawing/2014/main" val="10002"/>
                  </a:ext>
                </a:extLst>
              </a:tr>
              <a:tr h="275359">
                <a:tc>
                  <a:txBody>
                    <a:bodyPr/>
                    <a:lstStyle/>
                    <a:p>
                      <a:pPr algn="ctr"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75359">
                <a:tc>
                  <a:txBody>
                    <a:bodyPr/>
                    <a:lstStyle/>
                    <a:p>
                      <a:pPr algn="ctr"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75359">
                <a:tc>
                  <a:txBody>
                    <a:bodyPr/>
                    <a:lstStyle/>
                    <a:p>
                      <a:pPr algn="ctr"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5359">
                <a:tc>
                  <a:txBody>
                    <a:bodyPr/>
                    <a:lstStyle/>
                    <a:p>
                      <a:pPr algn="ctr"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dirty="0">
                          <a:latin typeface="Arial"/>
                          <a:ea typeface="Times New Roman"/>
                          <a:cs typeface="B Zar" pitchFamily="2" charset="-78"/>
                        </a:rPr>
                        <a:t> </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100" b="1">
                          <a:latin typeface="Arial"/>
                          <a:ea typeface="Times New Roman"/>
                          <a:cs typeface="B Zar" pitchFamily="2" charset="-78"/>
                        </a:rPr>
                        <a:t> </a:t>
                      </a:r>
                      <a:endParaRPr lang="en-US" sz="1100" b="1">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endParaRPr lang="en-US" sz="1100" b="1">
                        <a:latin typeface="Arial"/>
                        <a:ea typeface="Times New Roman"/>
                        <a:cs typeface="B Zar"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5359">
                <a:tc>
                  <a:txBody>
                    <a:bodyPr/>
                    <a:lstStyle/>
                    <a:p>
                      <a:pPr algn="r" rtl="1">
                        <a:lnSpc>
                          <a:spcPct val="115000"/>
                        </a:lnSpc>
                        <a:spcAft>
                          <a:spcPts val="0"/>
                        </a:spcAft>
                      </a:pPr>
                      <a:r>
                        <a:rPr lang="fa-IR" sz="1100" b="1" dirty="0">
                          <a:latin typeface="Arial"/>
                          <a:ea typeface="Times New Roman"/>
                          <a:cs typeface="B Zar" pitchFamily="2" charset="-78"/>
                        </a:rPr>
                        <a:t>جریانات نقدی هزینه ها</a:t>
                      </a:r>
                      <a:endParaRPr lang="en-US" sz="1100" b="1" dirty="0">
                        <a:latin typeface="Calibri"/>
                        <a:ea typeface="Calibri"/>
                        <a:cs typeface="B Zar"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5359">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75359">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75359">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pPr>
                      <a:endParaRPr lang="en-US" sz="1100" b="1" dirty="0">
                        <a:latin typeface="Calibri"/>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endParaRPr lang="en-US" sz="1100" b="1" dirty="0">
                        <a:latin typeface="Arial"/>
                        <a:ea typeface="Times New Roman"/>
                        <a:cs typeface="B Zar"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2" name="Slide Number Placeholder 1"/>
          <p:cNvSpPr>
            <a:spLocks noGrp="1"/>
          </p:cNvSpPr>
          <p:nvPr>
            <p:ph type="sldNum" sz="quarter" idx="12"/>
          </p:nvPr>
        </p:nvSpPr>
        <p:spPr/>
        <p:txBody>
          <a:bodyPr/>
          <a:lstStyle/>
          <a:p>
            <a:fld id="{C03A3B1C-F1AF-4D6C-BAC9-998F12B5EE20}"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spcBef>
                <a:spcPts val="600"/>
              </a:spcBef>
            </a:pPr>
            <a:r>
              <a:rPr lang="fa-IR" sz="3600" dirty="0">
                <a:solidFill>
                  <a:schemeClr val="tx1"/>
                </a:solidFill>
                <a:cs typeface="B Zar" panose="00000400000000000000" pitchFamily="2" charset="-78"/>
              </a:rPr>
              <a:t>جمع بندی و نتیجه گیری</a:t>
            </a:r>
          </a:p>
        </p:txBody>
      </p:sp>
      <p:sp>
        <p:nvSpPr>
          <p:cNvPr id="3" name="Content Placeholder 2"/>
          <p:cNvSpPr>
            <a:spLocks noGrp="1"/>
          </p:cNvSpPr>
          <p:nvPr>
            <p:ph idx="1"/>
          </p:nvPr>
        </p:nvSpPr>
        <p:spPr/>
        <p:txBody>
          <a:bodyPr>
            <a:normAutofit/>
          </a:bodyPr>
          <a:lstStyle/>
          <a:p>
            <a:pPr algn="ctr"/>
            <a:r>
              <a:rPr lang="en-US" sz="2400" i="1" u="sng" dirty="0">
                <a:solidFill>
                  <a:schemeClr val="tx1"/>
                </a:solidFill>
                <a:cs typeface="B Zar" panose="00000400000000000000" pitchFamily="2" charset="-78"/>
              </a:rPr>
              <a:t>.</a:t>
            </a:r>
            <a:r>
              <a:rPr lang="fa-IR" sz="2400" i="1" u="sng" dirty="0">
                <a:solidFill>
                  <a:schemeClr val="tx1"/>
                </a:solidFill>
                <a:cs typeface="B Zar" panose="00000400000000000000" pitchFamily="2" charset="-78"/>
              </a:rPr>
              <a:t>در این قسمت، جمع بندی و نتیجه گیری نهایی با توجه به موارد فوق انجام می گیرد</a:t>
            </a:r>
            <a:endParaRPr lang="en-US" sz="2400" i="1" u="sng" dirty="0">
              <a:solidFill>
                <a:schemeClr val="tx1"/>
              </a:solidFill>
              <a:cs typeface="B Zar" panose="00000400000000000000" pitchFamily="2" charset="-78"/>
            </a:endParaRPr>
          </a:p>
          <a:p>
            <a:pPr algn="ctr"/>
            <a:endParaRPr lang="en-US" sz="2400"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11</a:t>
            </a:fld>
            <a:endParaRPr lang="en-US">
              <a:solidFill>
                <a:schemeClr val="tx1"/>
              </a:solidFill>
            </a:endParaRPr>
          </a:p>
        </p:txBody>
      </p:sp>
    </p:spTree>
    <p:extLst>
      <p:ext uri="{BB962C8B-B14F-4D97-AF65-F5344CB8AC3E}">
        <p14:creationId xmlns:p14="http://schemas.microsoft.com/office/powerpoint/2010/main" val="2009364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4012232" y="574964"/>
            <a:ext cx="3171061" cy="523220"/>
          </a:xfrm>
          <a:prstGeom prst="rect">
            <a:avLst/>
          </a:prstGeom>
        </p:spPr>
        <p:txBody>
          <a:bodyPr wrap="none">
            <a:spAutoFit/>
          </a:bodyPr>
          <a:lstStyle/>
          <a:p>
            <a:pPr algn="r" rtl="1"/>
            <a:r>
              <a:rPr lang="fa-IR" sz="2800" dirty="0">
                <a:cs typeface="B Zar" panose="00000400000000000000" pitchFamily="2" charset="-78"/>
              </a:rPr>
              <a:t>الگوی بوم مدل کسب و کار</a:t>
            </a:r>
          </a:p>
        </p:txBody>
      </p:sp>
      <p:grpSp>
        <p:nvGrpSpPr>
          <p:cNvPr id="2" name="Group 35"/>
          <p:cNvGrpSpPr>
            <a:grpSpLocks/>
          </p:cNvGrpSpPr>
          <p:nvPr/>
        </p:nvGrpSpPr>
        <p:grpSpPr bwMode="auto">
          <a:xfrm>
            <a:off x="1294247" y="1440560"/>
            <a:ext cx="9563100" cy="4532248"/>
            <a:chOff x="80" y="407"/>
            <a:chExt cx="5619" cy="3819"/>
          </a:xfrm>
        </p:grpSpPr>
        <p:sp>
          <p:nvSpPr>
            <p:cNvPr id="28" name="Rectangle 27"/>
            <p:cNvSpPr/>
            <p:nvPr/>
          </p:nvSpPr>
          <p:spPr bwMode="auto">
            <a:xfrm>
              <a:off x="2322" y="407"/>
              <a:ext cx="1132" cy="3063"/>
            </a:xfrm>
            <a:prstGeom prst="rect">
              <a:avLst/>
            </a:prstGeom>
            <a:noFill/>
            <a:ln w="25400" cap="flat" cmpd="sng" algn="ctr">
              <a:solidFill>
                <a:srgbClr val="A50021"/>
              </a:solidFill>
              <a:prstDash val="solid"/>
              <a:round/>
              <a:headEnd type="none" w="med" len="med"/>
              <a:tailEnd type="none" w="med" len="med"/>
            </a:ln>
            <a:effectLst/>
          </p:spPr>
          <p:txBody>
            <a:bodyPr/>
            <a:lstStyle/>
            <a:p>
              <a:pPr algn="ctr" rtl="1"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ارزش پیشنهادی</a:t>
              </a:r>
            </a:p>
          </p:txBody>
        </p:sp>
        <p:sp>
          <p:nvSpPr>
            <p:cNvPr id="29" name="Rectangle 28"/>
            <p:cNvSpPr/>
            <p:nvPr/>
          </p:nvSpPr>
          <p:spPr bwMode="auto">
            <a:xfrm>
              <a:off x="3454" y="2010"/>
              <a:ext cx="1279" cy="1462"/>
            </a:xfrm>
            <a:prstGeom prst="rect">
              <a:avLst/>
            </a:prstGeom>
            <a:noFill/>
            <a:ln w="25400" cap="flat" cmpd="sng" algn="ctr">
              <a:solidFill>
                <a:srgbClr val="A50021"/>
              </a:solidFill>
              <a:prstDash val="solid"/>
              <a:round/>
              <a:headEnd type="none" w="med" len="med"/>
              <a:tailEnd type="none" w="med" len="med"/>
            </a:ln>
            <a:effectLst/>
          </p:spPr>
          <p:txBody>
            <a:bodyPr/>
            <a:lstStyle/>
            <a:p>
              <a:pPr algn="ctr"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کانال های توزیع</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sp>
          <p:nvSpPr>
            <p:cNvPr id="30" name="Rectangle 29"/>
            <p:cNvSpPr/>
            <p:nvPr/>
          </p:nvSpPr>
          <p:spPr bwMode="auto">
            <a:xfrm>
              <a:off x="3455" y="407"/>
              <a:ext cx="1278" cy="1603"/>
            </a:xfrm>
            <a:prstGeom prst="rect">
              <a:avLst/>
            </a:prstGeom>
            <a:noFill/>
            <a:ln w="25400" cap="flat" cmpd="sng" algn="ctr">
              <a:solidFill>
                <a:srgbClr val="A50021"/>
              </a:solidFill>
              <a:prstDash val="solid"/>
              <a:round/>
              <a:headEnd type="none" w="med" len="med"/>
              <a:tailEnd type="none" w="med" len="med"/>
            </a:ln>
            <a:effectLst/>
          </p:spPr>
          <p:txBody>
            <a:bodyPr/>
            <a:lstStyle/>
            <a:p>
              <a:pPr algn="ctr" rtl="1"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روابط با مشتریان</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sp>
          <p:nvSpPr>
            <p:cNvPr id="31" name="Rectangle 30"/>
            <p:cNvSpPr/>
            <p:nvPr/>
          </p:nvSpPr>
          <p:spPr bwMode="auto">
            <a:xfrm>
              <a:off x="4733" y="407"/>
              <a:ext cx="966" cy="3065"/>
            </a:xfrm>
            <a:prstGeom prst="rect">
              <a:avLst/>
            </a:prstGeom>
            <a:noFill/>
            <a:ln w="25400" cap="flat" cmpd="sng" algn="ctr">
              <a:solidFill>
                <a:srgbClr val="A50021"/>
              </a:solidFill>
              <a:prstDash val="solid"/>
              <a:round/>
              <a:headEnd type="none" w="med" len="med"/>
              <a:tailEnd type="none" w="med" len="med"/>
            </a:ln>
            <a:effectLst/>
          </p:spPr>
          <p:txBody>
            <a:bodyPr/>
            <a:lstStyle/>
            <a:p>
              <a:pPr algn="ctr" rtl="1"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بخش بندی بازار</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sp>
          <p:nvSpPr>
            <p:cNvPr id="32" name="Rectangle 31"/>
            <p:cNvSpPr/>
            <p:nvPr/>
          </p:nvSpPr>
          <p:spPr bwMode="auto">
            <a:xfrm>
              <a:off x="2890" y="3472"/>
              <a:ext cx="2809" cy="754"/>
            </a:xfrm>
            <a:prstGeom prst="rect">
              <a:avLst/>
            </a:prstGeom>
            <a:noFill/>
            <a:ln w="25400" cap="flat" cmpd="sng" algn="ctr">
              <a:solidFill>
                <a:srgbClr val="A50021"/>
              </a:solidFill>
              <a:prstDash val="solid"/>
              <a:round/>
              <a:headEnd type="none" w="med" len="med"/>
              <a:tailEnd type="none" w="med" len="med"/>
            </a:ln>
            <a:effectLst/>
          </p:spPr>
          <p:txBody>
            <a:bodyPr/>
            <a:lstStyle/>
            <a:p>
              <a:pPr marL="37196713" indent="-37474525" algn="ctr">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جریان های درآمدی</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sp>
          <p:nvSpPr>
            <p:cNvPr id="33" name="Rectangle 32"/>
            <p:cNvSpPr/>
            <p:nvPr/>
          </p:nvSpPr>
          <p:spPr bwMode="auto">
            <a:xfrm>
              <a:off x="80" y="3472"/>
              <a:ext cx="2810" cy="754"/>
            </a:xfrm>
            <a:prstGeom prst="rect">
              <a:avLst/>
            </a:prstGeom>
            <a:noFill/>
            <a:ln w="25400" cap="flat" cmpd="sng" algn="ctr">
              <a:solidFill>
                <a:srgbClr val="A50021"/>
              </a:solidFill>
              <a:prstDash val="solid"/>
              <a:round/>
              <a:headEnd type="none" w="med" len="med"/>
              <a:tailEnd type="none" w="med" len="med"/>
            </a:ln>
            <a:effectLst/>
          </p:spPr>
          <p:txBody>
            <a:bodyPr/>
            <a:lstStyle/>
            <a:p>
              <a:pPr marL="37196713" indent="-37474525" algn="ctr" rtl="1">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ساختار هزینه</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sp>
          <p:nvSpPr>
            <p:cNvPr id="34" name="Rectangle 33"/>
            <p:cNvSpPr/>
            <p:nvPr/>
          </p:nvSpPr>
          <p:spPr bwMode="auto">
            <a:xfrm>
              <a:off x="80" y="407"/>
              <a:ext cx="1011" cy="3063"/>
            </a:xfrm>
            <a:prstGeom prst="rect">
              <a:avLst/>
            </a:prstGeom>
            <a:noFill/>
            <a:ln w="25400" cap="flat" cmpd="sng" algn="ctr">
              <a:solidFill>
                <a:srgbClr val="A50021"/>
              </a:solidFill>
              <a:prstDash val="solid"/>
              <a:round/>
              <a:headEnd type="none" w="med" len="med"/>
              <a:tailEnd type="none" w="med" len="med"/>
            </a:ln>
            <a:effectLst/>
          </p:spPr>
          <p:txBody>
            <a:bodyPr/>
            <a:lstStyle/>
            <a:p>
              <a:pPr algn="ctr" rtl="1"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شرکای کلیدی</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pic>
          <p:nvPicPr>
            <p:cNvPr id="35" name="Picture 13"/>
            <p:cNvPicPr>
              <a:picLocks noChangeAspect="1"/>
            </p:cNvPicPr>
            <p:nvPr/>
          </p:nvPicPr>
          <p:blipFill>
            <a:blip r:embed="rId3" cstate="print">
              <a:duotone>
                <a:prstClr val="black"/>
                <a:srgbClr val="006600">
                  <a:tint val="45000"/>
                  <a:satMod val="400000"/>
                </a:srgbClr>
              </a:duotone>
              <a:extLst>
                <a:ext uri="{28A0092B-C50C-407E-A947-70E740481C1C}">
                  <a14:useLocalDpi xmlns:a14="http://schemas.microsoft.com/office/drawing/2010/main" val="0"/>
                </a:ext>
              </a:extLst>
            </a:blip>
            <a:srcRect/>
            <a:stretch>
              <a:fillRect/>
            </a:stretch>
          </p:blipFill>
          <p:spPr bwMode="auto">
            <a:xfrm>
              <a:off x="4727" y="678"/>
              <a:ext cx="354" cy="42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36" name="Picture 14"/>
            <p:cNvPicPr>
              <a:picLocks noChangeAspect="1"/>
            </p:cNvPicPr>
            <p:nvPr/>
          </p:nvPicPr>
          <p:blipFill>
            <a:blip r:embed="rId4" cstate="print">
              <a:duotone>
                <a:prstClr val="black"/>
                <a:srgbClr val="006600">
                  <a:tint val="45000"/>
                  <a:satMod val="400000"/>
                </a:srgbClr>
              </a:duotone>
              <a:extLst>
                <a:ext uri="{28A0092B-C50C-407E-A947-70E740481C1C}">
                  <a14:useLocalDpi xmlns:a14="http://schemas.microsoft.com/office/drawing/2010/main" val="0"/>
                </a:ext>
              </a:extLst>
            </a:blip>
            <a:srcRect/>
            <a:stretch>
              <a:fillRect/>
            </a:stretch>
          </p:blipFill>
          <p:spPr bwMode="auto">
            <a:xfrm>
              <a:off x="2345" y="704"/>
              <a:ext cx="320" cy="33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37" name="Picture 15"/>
            <p:cNvPicPr>
              <a:picLocks noChangeAspect="1"/>
            </p:cNvPicPr>
            <p:nvPr/>
          </p:nvPicPr>
          <p:blipFill>
            <a:blip r:embed="rId5" cstate="print">
              <a:duotone>
                <a:prstClr val="black"/>
                <a:srgbClr val="006600">
                  <a:tint val="45000"/>
                  <a:satMod val="400000"/>
                </a:srgbClr>
              </a:duotone>
              <a:extLst>
                <a:ext uri="{28A0092B-C50C-407E-A947-70E740481C1C}">
                  <a14:useLocalDpi xmlns:a14="http://schemas.microsoft.com/office/drawing/2010/main" val="0"/>
                </a:ext>
              </a:extLst>
            </a:blip>
            <a:srcRect/>
            <a:stretch>
              <a:fillRect/>
            </a:stretch>
          </p:blipFill>
          <p:spPr bwMode="auto">
            <a:xfrm>
              <a:off x="3497" y="2193"/>
              <a:ext cx="314" cy="32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38" name="Picture 16"/>
            <p:cNvPicPr>
              <a:picLocks noChangeAspect="1"/>
            </p:cNvPicPr>
            <p:nvPr/>
          </p:nvPicPr>
          <p:blipFill>
            <a:blip r:embed="rId6" cstate="print">
              <a:duotone>
                <a:prstClr val="black"/>
                <a:srgbClr val="006600">
                  <a:tint val="45000"/>
                  <a:satMod val="400000"/>
                </a:srgbClr>
              </a:duotone>
              <a:extLst>
                <a:ext uri="{28A0092B-C50C-407E-A947-70E740481C1C}">
                  <a14:useLocalDpi xmlns:a14="http://schemas.microsoft.com/office/drawing/2010/main" val="0"/>
                </a:ext>
              </a:extLst>
            </a:blip>
            <a:srcRect/>
            <a:stretch>
              <a:fillRect/>
            </a:stretch>
          </p:blipFill>
          <p:spPr bwMode="auto">
            <a:xfrm>
              <a:off x="3459" y="652"/>
              <a:ext cx="352" cy="36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39" name="Picture 17"/>
            <p:cNvPicPr>
              <a:picLocks noChangeAspect="1"/>
            </p:cNvPicPr>
            <p:nvPr/>
          </p:nvPicPr>
          <p:blipFill>
            <a:blip r:embed="rId7" cstate="print">
              <a:duotone>
                <a:prstClr val="black"/>
                <a:srgbClr val="006600">
                  <a:tint val="45000"/>
                  <a:satMod val="400000"/>
                </a:srgbClr>
              </a:duotone>
              <a:extLst>
                <a:ext uri="{28A0092B-C50C-407E-A947-70E740481C1C}">
                  <a14:useLocalDpi xmlns:a14="http://schemas.microsoft.com/office/drawing/2010/main" val="0"/>
                </a:ext>
              </a:extLst>
            </a:blip>
            <a:srcRect l="11171"/>
            <a:stretch>
              <a:fillRect/>
            </a:stretch>
          </p:blipFill>
          <p:spPr bwMode="auto">
            <a:xfrm>
              <a:off x="2936" y="3606"/>
              <a:ext cx="285" cy="36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nvGrpSpPr>
            <p:cNvPr id="3" name="Group 31"/>
            <p:cNvGrpSpPr>
              <a:grpSpLocks/>
            </p:cNvGrpSpPr>
            <p:nvPr/>
          </p:nvGrpSpPr>
          <p:grpSpPr bwMode="auto">
            <a:xfrm>
              <a:off x="1093" y="1868"/>
              <a:ext cx="1232" cy="1603"/>
              <a:chOff x="-1512" y="2348"/>
              <a:chExt cx="1135" cy="1603"/>
            </a:xfrm>
          </p:grpSpPr>
          <p:sp>
            <p:nvSpPr>
              <p:cNvPr id="46" name="Rectangle 45"/>
              <p:cNvSpPr/>
              <p:nvPr/>
            </p:nvSpPr>
            <p:spPr bwMode="auto">
              <a:xfrm>
                <a:off x="-1512" y="2348"/>
                <a:ext cx="1135" cy="1603"/>
              </a:xfrm>
              <a:prstGeom prst="rect">
                <a:avLst/>
              </a:prstGeom>
              <a:noFill/>
              <a:ln w="25400" cap="flat" cmpd="sng" algn="ctr">
                <a:solidFill>
                  <a:srgbClr val="A50021"/>
                </a:solidFill>
                <a:prstDash val="solid"/>
                <a:round/>
                <a:headEnd type="none" w="med" len="med"/>
                <a:tailEnd type="none" w="med" len="med"/>
              </a:ln>
              <a:effectLst/>
            </p:spPr>
            <p:txBody>
              <a:bodyPr/>
              <a:lstStyle/>
              <a:p>
                <a:pPr algn="ctr"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منابع کلیدی</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pic>
            <p:nvPicPr>
              <p:cNvPr id="47" name="Picture 18"/>
              <p:cNvPicPr>
                <a:picLocks noChangeAspect="1"/>
              </p:cNvPicPr>
              <p:nvPr/>
            </p:nvPicPr>
            <p:blipFill>
              <a:blip r:embed="rId8" cstate="print">
                <a:duotone>
                  <a:prstClr val="black"/>
                  <a:srgbClr val="006600">
                    <a:tint val="45000"/>
                    <a:satMod val="400000"/>
                  </a:srgbClr>
                </a:duotone>
                <a:extLst>
                  <a:ext uri="{28A0092B-C50C-407E-A947-70E740481C1C}">
                    <a14:useLocalDpi xmlns:a14="http://schemas.microsoft.com/office/drawing/2010/main" val="0"/>
                  </a:ext>
                </a:extLst>
              </a:blip>
              <a:srcRect b="6728"/>
              <a:stretch>
                <a:fillRect/>
              </a:stretch>
            </p:blipFill>
            <p:spPr bwMode="auto">
              <a:xfrm>
                <a:off x="-1453" y="2586"/>
                <a:ext cx="390" cy="37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grpSp>
          <p:nvGrpSpPr>
            <p:cNvPr id="4" name="Group 33"/>
            <p:cNvGrpSpPr>
              <a:grpSpLocks/>
            </p:cNvGrpSpPr>
            <p:nvPr/>
          </p:nvGrpSpPr>
          <p:grpSpPr bwMode="auto">
            <a:xfrm>
              <a:off x="1081" y="410"/>
              <a:ext cx="1246" cy="1457"/>
              <a:chOff x="-1348" y="527"/>
              <a:chExt cx="1148" cy="1462"/>
            </a:xfrm>
          </p:grpSpPr>
          <p:sp>
            <p:nvSpPr>
              <p:cNvPr id="44" name="Rectangle 43"/>
              <p:cNvSpPr/>
              <p:nvPr/>
            </p:nvSpPr>
            <p:spPr bwMode="auto">
              <a:xfrm>
                <a:off x="-1338" y="527"/>
                <a:ext cx="1138" cy="1462"/>
              </a:xfrm>
              <a:prstGeom prst="rect">
                <a:avLst/>
              </a:prstGeom>
              <a:noFill/>
              <a:ln w="25400" cap="flat" cmpd="sng" algn="ctr">
                <a:solidFill>
                  <a:srgbClr val="A50021"/>
                </a:solidFill>
                <a:prstDash val="solid"/>
                <a:round/>
                <a:headEnd type="none" w="med" len="med"/>
                <a:tailEnd type="none" w="med" len="med"/>
              </a:ln>
              <a:effectLst/>
            </p:spPr>
            <p:txBody>
              <a:bodyPr/>
              <a:lstStyle/>
              <a:p>
                <a:pPr algn="ctr" rtl="1" fontAlgn="auto">
                  <a:spcBef>
                    <a:spcPts val="0"/>
                  </a:spcBef>
                  <a:spcAft>
                    <a:spcPts val="0"/>
                  </a:spcAft>
                  <a:defRPr/>
                </a:pPr>
                <a:r>
                  <a:rPr lang="fa-IR"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rPr>
                  <a:t>فعالیت های کلیدی</a:t>
                </a:r>
                <a:endParaRPr lang="en-US" sz="1400" b="1" dirty="0">
                  <a:solidFill>
                    <a:srgbClr val="003366"/>
                  </a:solidFill>
                  <a:effectLst>
                    <a:outerShdw blurRad="38100" dist="38100" dir="2700000" algn="tl">
                      <a:srgbClr val="000000">
                        <a:alpha val="43137"/>
                      </a:srgbClr>
                    </a:outerShdw>
                  </a:effectLst>
                  <a:latin typeface="HelvLight Regular" pitchFamily="-108" charset="0"/>
                  <a:cs typeface="B Lotus" panose="00000400000000000000" pitchFamily="2" charset="-78"/>
                </a:endParaRPr>
              </a:p>
            </p:txBody>
          </p:sp>
          <p:pic>
            <p:nvPicPr>
              <p:cNvPr id="45" name="Picture 19"/>
              <p:cNvPicPr>
                <a:picLocks noChangeAspect="1"/>
              </p:cNvPicPr>
              <p:nvPr/>
            </p:nvPicPr>
            <p:blipFill>
              <a:blip r:embed="rId9" cstate="print">
                <a:duotone>
                  <a:prstClr val="black"/>
                  <a:srgbClr val="006600">
                    <a:tint val="45000"/>
                    <a:satMod val="400000"/>
                  </a:srgbClr>
                </a:duotone>
                <a:extLst>
                  <a:ext uri="{28A0092B-C50C-407E-A947-70E740481C1C}">
                    <a14:useLocalDpi xmlns:a14="http://schemas.microsoft.com/office/drawing/2010/main" val="0"/>
                  </a:ext>
                </a:extLst>
              </a:blip>
              <a:srcRect/>
              <a:stretch>
                <a:fillRect/>
              </a:stretch>
            </p:blipFill>
            <p:spPr bwMode="auto">
              <a:xfrm>
                <a:off x="-1348" y="706"/>
                <a:ext cx="445" cy="45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pic>
          <p:nvPicPr>
            <p:cNvPr id="42" name="Picture 20"/>
            <p:cNvPicPr>
              <a:picLocks noChangeAspect="1"/>
            </p:cNvPicPr>
            <p:nvPr/>
          </p:nvPicPr>
          <p:blipFill>
            <a:blip r:embed="rId10" cstate="print">
              <a:duotone>
                <a:prstClr val="black"/>
                <a:srgbClr val="006600">
                  <a:tint val="45000"/>
                  <a:satMod val="400000"/>
                </a:srgbClr>
              </a:duotone>
              <a:extLst>
                <a:ext uri="{28A0092B-C50C-407E-A947-70E740481C1C}">
                  <a14:useLocalDpi xmlns:a14="http://schemas.microsoft.com/office/drawing/2010/main" val="0"/>
                </a:ext>
              </a:extLst>
            </a:blip>
            <a:srcRect/>
            <a:stretch>
              <a:fillRect/>
            </a:stretch>
          </p:blipFill>
          <p:spPr bwMode="auto">
            <a:xfrm>
              <a:off x="97" y="588"/>
              <a:ext cx="302" cy="31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43" name="Picture 21"/>
            <p:cNvPicPr>
              <a:picLocks noChangeAspect="1"/>
            </p:cNvPicPr>
            <p:nvPr/>
          </p:nvPicPr>
          <p:blipFill>
            <a:blip r:embed="rId11" cstate="print">
              <a:duotone>
                <a:prstClr val="black"/>
                <a:srgbClr val="006600">
                  <a:tint val="45000"/>
                  <a:satMod val="400000"/>
                </a:srgbClr>
              </a:duotone>
              <a:extLst>
                <a:ext uri="{28A0092B-C50C-407E-A947-70E740481C1C}">
                  <a14:useLocalDpi xmlns:a14="http://schemas.microsoft.com/office/drawing/2010/main" val="0"/>
                </a:ext>
              </a:extLst>
            </a:blip>
            <a:srcRect t="8025" r="6839"/>
            <a:stretch>
              <a:fillRect/>
            </a:stretch>
          </p:blipFill>
          <p:spPr bwMode="auto">
            <a:xfrm>
              <a:off x="80" y="3666"/>
              <a:ext cx="337" cy="32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sp>
        <p:nvSpPr>
          <p:cNvPr id="5" name="Slide Number Placeholder 4"/>
          <p:cNvSpPr>
            <a:spLocks noGrp="1"/>
          </p:cNvSpPr>
          <p:nvPr>
            <p:ph type="sldNum" sz="quarter" idx="12"/>
          </p:nvPr>
        </p:nvSpPr>
        <p:spPr/>
        <p:txBody>
          <a:bodyPr/>
          <a:lstStyle/>
          <a:p>
            <a:fld id="{C03A3B1C-F1AF-4D6C-BAC9-998F12B5EE20}" type="slidenum">
              <a:rPr lang="en-US" smtClean="0"/>
              <a:pPr/>
              <a:t>12</a:t>
            </a:fld>
            <a:endParaRPr lang="en-US"/>
          </a:p>
        </p:txBody>
      </p:sp>
    </p:spTree>
    <p:extLst>
      <p:ext uri="{BB962C8B-B14F-4D97-AF65-F5344CB8AC3E}">
        <p14:creationId xmlns:p14="http://schemas.microsoft.com/office/powerpoint/2010/main" val="418482724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888274"/>
            <a:ext cx="10058400" cy="757646"/>
          </a:xfrm>
        </p:spPr>
        <p:txBody>
          <a:bodyPr>
            <a:normAutofit/>
          </a:bodyPr>
          <a:lstStyle/>
          <a:p>
            <a:pPr algn="r"/>
            <a:r>
              <a:rPr lang="fa-IR" sz="3600" dirty="0">
                <a:solidFill>
                  <a:schemeClr val="tx1"/>
                </a:solidFill>
                <a:cs typeface="B Zar" panose="00000400000000000000" pitchFamily="2" charset="-78"/>
              </a:rPr>
              <a:t>معرفی اعضای تیم کاری و نقش هر یک از آنها</a:t>
            </a:r>
            <a:endParaRPr lang="en-US" sz="3600" b="1" dirty="0">
              <a:solidFill>
                <a:schemeClr val="tx1"/>
              </a:solidFill>
              <a:cs typeface="B Zar" panose="00000400000000000000" pitchFamily="2" charset="-78"/>
            </a:endParaRPr>
          </a:p>
        </p:txBody>
      </p:sp>
      <p:sp>
        <p:nvSpPr>
          <p:cNvPr id="6" name="Slide Number Placeholder 5"/>
          <p:cNvSpPr>
            <a:spLocks noGrp="1"/>
          </p:cNvSpPr>
          <p:nvPr>
            <p:ph type="sldNum" sz="quarter" idx="12"/>
          </p:nvPr>
        </p:nvSpPr>
        <p:spPr/>
        <p:txBody>
          <a:bodyPr/>
          <a:lstStyle/>
          <a:p>
            <a:fld id="{C03A3B1C-F1AF-4D6C-BAC9-998F12B5EE20}" type="slidenum">
              <a:rPr lang="en-US" smtClean="0"/>
              <a:pPr/>
              <a:t>2</a:t>
            </a:fld>
            <a:endParaRPr lang="en-US"/>
          </a:p>
        </p:txBody>
      </p:sp>
    </p:spTree>
    <p:extLst>
      <p:ext uri="{BB962C8B-B14F-4D97-AF65-F5344CB8AC3E}">
        <p14:creationId xmlns:p14="http://schemas.microsoft.com/office/powerpoint/2010/main" val="200781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122521"/>
            <a:ext cx="10058400" cy="482317"/>
          </a:xfrm>
        </p:spPr>
        <p:txBody>
          <a:bodyPr>
            <a:normAutofit fontScale="90000"/>
          </a:bodyPr>
          <a:lstStyle/>
          <a:p>
            <a:pPr algn="r"/>
            <a:r>
              <a:rPr lang="fa-IR" sz="3600" dirty="0">
                <a:solidFill>
                  <a:schemeClr val="tx1"/>
                </a:solidFill>
                <a:cs typeface="B Zar" panose="00000400000000000000" pitchFamily="2" charset="-78"/>
              </a:rPr>
              <a:t>فهرست</a:t>
            </a:r>
            <a:endParaRPr lang="en-US" sz="3600" dirty="0">
              <a:solidFill>
                <a:schemeClr val="tx1"/>
              </a:solidFill>
              <a:cs typeface="B Zar" panose="00000400000000000000" pitchFamily="2" charset="-78"/>
            </a:endParaRPr>
          </a:p>
        </p:txBody>
      </p:sp>
      <p:sp>
        <p:nvSpPr>
          <p:cNvPr id="3" name="Content Placeholder 2"/>
          <p:cNvSpPr>
            <a:spLocks noGrp="1"/>
          </p:cNvSpPr>
          <p:nvPr>
            <p:ph idx="1"/>
          </p:nvPr>
        </p:nvSpPr>
        <p:spPr/>
        <p:txBody>
          <a:bodyPr>
            <a:normAutofit/>
          </a:bodyPr>
          <a:lstStyle/>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معرفی ایده محوری</a:t>
            </a:r>
          </a:p>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اهمیت موضوع و ویژگی‎های اصلی طرح</a:t>
            </a:r>
          </a:p>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مشتریان محصول</a:t>
            </a:r>
          </a:p>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امکان سنجی فنی</a:t>
            </a:r>
          </a:p>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تحقیقات بازار</a:t>
            </a:r>
          </a:p>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امکان سنجی اقتصادی</a:t>
            </a:r>
          </a:p>
          <a:p>
            <a:pPr algn="r" rtl="1">
              <a:spcBef>
                <a:spcPts val="600"/>
              </a:spcBef>
              <a:buFont typeface="Wingdings" panose="05000000000000000000" pitchFamily="2" charset="2"/>
              <a:buChar char="ü"/>
            </a:pPr>
            <a:r>
              <a:rPr lang="fa-IR" sz="2400" dirty="0">
                <a:solidFill>
                  <a:schemeClr val="tx1"/>
                </a:solidFill>
                <a:cs typeface="B Zar" panose="00000400000000000000" pitchFamily="2" charset="-78"/>
              </a:rPr>
              <a:t>جمع بندی و نتیجه گیری</a:t>
            </a:r>
            <a:endParaRPr lang="en-US" sz="2400" dirty="0">
              <a:solidFill>
                <a:schemeClr val="tx1"/>
              </a:solidFill>
              <a:cs typeface="B Zar" panose="00000400000000000000" pitchFamily="2" charset="-78"/>
            </a:endParaRPr>
          </a:p>
          <a:p>
            <a:endParaRPr lang="en-US" sz="2400"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3</a:t>
            </a:fld>
            <a:endParaRPr lang="en-US">
              <a:solidFill>
                <a:schemeClr val="tx1"/>
              </a:solidFill>
            </a:endParaRPr>
          </a:p>
        </p:txBody>
      </p:sp>
    </p:spTree>
    <p:extLst>
      <p:ext uri="{BB962C8B-B14F-4D97-AF65-F5344CB8AC3E}">
        <p14:creationId xmlns:p14="http://schemas.microsoft.com/office/powerpoint/2010/main" val="1599441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600" dirty="0">
                <a:solidFill>
                  <a:schemeClr val="tx1"/>
                </a:solidFill>
                <a:cs typeface="B Zar" panose="00000400000000000000" pitchFamily="2" charset="-78"/>
              </a:rPr>
              <a:t>معرفی ایده محوری</a:t>
            </a:r>
            <a:endParaRPr lang="en-US" sz="3600" dirty="0">
              <a:solidFill>
                <a:schemeClr val="tx1"/>
              </a:solidFill>
              <a:cs typeface="B Zar" panose="00000400000000000000" pitchFamily="2" charset="-78"/>
            </a:endParaRPr>
          </a:p>
        </p:txBody>
      </p:sp>
      <p:sp>
        <p:nvSpPr>
          <p:cNvPr id="3" name="Content Placeholder 2"/>
          <p:cNvSpPr>
            <a:spLocks noGrp="1"/>
          </p:cNvSpPr>
          <p:nvPr>
            <p:ph idx="1"/>
          </p:nvPr>
        </p:nvSpPr>
        <p:spPr/>
        <p:txBody>
          <a:bodyPr>
            <a:normAutofit/>
          </a:bodyPr>
          <a:lstStyle/>
          <a:p>
            <a:pPr algn="ctr"/>
            <a:r>
              <a:rPr lang="fa-IR" sz="2400" i="1" u="sng" dirty="0">
                <a:solidFill>
                  <a:schemeClr val="tx1"/>
                </a:solidFill>
                <a:cs typeface="B Zar" panose="00000400000000000000" pitchFamily="2" charset="-78"/>
              </a:rPr>
              <a:t>در این قسمت اهمیت موضوع و ویژگی های اصلی طرح و مزایای رقابتی آن ذکر گردد.</a:t>
            </a:r>
            <a:endParaRPr lang="en-US" sz="2400" i="1" u="sng"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4</a:t>
            </a:fld>
            <a:endParaRPr lang="en-US">
              <a:solidFill>
                <a:schemeClr val="tx1"/>
              </a:solidFill>
            </a:endParaRPr>
          </a:p>
        </p:txBody>
      </p:sp>
    </p:spTree>
    <p:extLst>
      <p:ext uri="{BB962C8B-B14F-4D97-AF65-F5344CB8AC3E}">
        <p14:creationId xmlns:p14="http://schemas.microsoft.com/office/powerpoint/2010/main" val="2094183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8906"/>
            <a:ext cx="10058400" cy="748454"/>
          </a:xfrm>
        </p:spPr>
        <p:txBody>
          <a:bodyPr>
            <a:normAutofit/>
          </a:bodyPr>
          <a:lstStyle/>
          <a:p>
            <a:pPr algn="r" rtl="1"/>
            <a:r>
              <a:rPr lang="fa-IR" sz="3600" dirty="0">
                <a:solidFill>
                  <a:schemeClr val="tx1"/>
                </a:solidFill>
                <a:cs typeface="B Zar" panose="00000400000000000000" pitchFamily="2" charset="-78"/>
              </a:rPr>
              <a:t>اهمیت موضوع و ویژگی‎های اصلی طرح</a:t>
            </a:r>
            <a:endParaRPr lang="en-US" sz="3600" dirty="0">
              <a:solidFill>
                <a:schemeClr val="tx1"/>
              </a:solidFill>
              <a:cs typeface="B Zar" panose="00000400000000000000" pitchFamily="2" charset="-78"/>
            </a:endParaRPr>
          </a:p>
        </p:txBody>
      </p:sp>
      <p:sp>
        <p:nvSpPr>
          <p:cNvPr id="3" name="Content Placeholder 2"/>
          <p:cNvSpPr>
            <a:spLocks noGrp="1"/>
          </p:cNvSpPr>
          <p:nvPr>
            <p:ph idx="1"/>
          </p:nvPr>
        </p:nvSpPr>
        <p:spPr/>
        <p:txBody>
          <a:bodyPr>
            <a:normAutofit/>
          </a:bodyPr>
          <a:lstStyle/>
          <a:p>
            <a:pPr algn="ctr"/>
            <a:r>
              <a:rPr lang="en-US" sz="2400" i="1" u="sng" dirty="0">
                <a:solidFill>
                  <a:schemeClr val="tx1"/>
                </a:solidFill>
                <a:cs typeface="B Zar" panose="00000400000000000000" pitchFamily="2" charset="-78"/>
              </a:rPr>
              <a:t>.</a:t>
            </a:r>
            <a:r>
              <a:rPr lang="fa-IR" sz="2400" i="1" u="sng" dirty="0">
                <a:solidFill>
                  <a:schemeClr val="tx1"/>
                </a:solidFill>
                <a:cs typeface="B Zar" panose="00000400000000000000" pitchFamily="2" charset="-78"/>
              </a:rPr>
              <a:t>در این قسمت، اهمیت و لزوم پرداختن به این موضوع و پیاده سازی طرح بیان گردد</a:t>
            </a:r>
            <a:endParaRPr lang="en-US" sz="2400" i="1" u="sng"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5</a:t>
            </a:fld>
            <a:endParaRPr lang="en-US">
              <a:solidFill>
                <a:schemeClr val="tx1"/>
              </a:solidFill>
            </a:endParaRPr>
          </a:p>
        </p:txBody>
      </p:sp>
    </p:spTree>
    <p:extLst>
      <p:ext uri="{BB962C8B-B14F-4D97-AF65-F5344CB8AC3E}">
        <p14:creationId xmlns:p14="http://schemas.microsoft.com/office/powerpoint/2010/main" val="2475150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dirty="0">
                <a:solidFill>
                  <a:schemeClr val="tx1"/>
                </a:solidFill>
                <a:cs typeface="B Zar" panose="00000400000000000000" pitchFamily="2" charset="-78"/>
              </a:rPr>
              <a:t>مشتریان محصول</a:t>
            </a:r>
            <a:endParaRPr lang="en-US" sz="3600" dirty="0">
              <a:solidFill>
                <a:schemeClr val="tx1"/>
              </a:solidFill>
              <a:cs typeface="B Zar" panose="00000400000000000000" pitchFamily="2" charset="-78"/>
            </a:endParaRPr>
          </a:p>
        </p:txBody>
      </p:sp>
      <p:sp>
        <p:nvSpPr>
          <p:cNvPr id="3" name="Content Placeholder 2"/>
          <p:cNvSpPr>
            <a:spLocks noGrp="1"/>
          </p:cNvSpPr>
          <p:nvPr>
            <p:ph idx="1"/>
          </p:nvPr>
        </p:nvSpPr>
        <p:spPr/>
        <p:txBody>
          <a:bodyPr>
            <a:normAutofit/>
          </a:bodyPr>
          <a:lstStyle/>
          <a:p>
            <a:pPr algn="ctr"/>
            <a:r>
              <a:rPr lang="en-US" sz="2400" i="1" u="sng" dirty="0">
                <a:solidFill>
                  <a:schemeClr val="tx1"/>
                </a:solidFill>
                <a:cs typeface="B Zar" panose="00000400000000000000" pitchFamily="2" charset="-78"/>
              </a:rPr>
              <a:t>.</a:t>
            </a:r>
            <a:r>
              <a:rPr lang="fa-IR" sz="2400" i="1" u="sng" dirty="0">
                <a:solidFill>
                  <a:schemeClr val="tx1"/>
                </a:solidFill>
                <a:cs typeface="B Zar" panose="00000400000000000000" pitchFamily="2" charset="-78"/>
              </a:rPr>
              <a:t>در این قسمت، مشتریان اصلی و نتایج مذاکرات و کانال ارتباطی با آنها بیان گردد</a:t>
            </a:r>
            <a:endParaRPr lang="en-US" sz="2400" i="1" u="sng"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6</a:t>
            </a:fld>
            <a:endParaRPr lang="en-US">
              <a:solidFill>
                <a:schemeClr val="tx1"/>
              </a:solidFill>
            </a:endParaRPr>
          </a:p>
        </p:txBody>
      </p:sp>
    </p:spTree>
    <p:extLst>
      <p:ext uri="{BB962C8B-B14F-4D97-AF65-F5344CB8AC3E}">
        <p14:creationId xmlns:p14="http://schemas.microsoft.com/office/powerpoint/2010/main" val="2475150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spcBef>
                <a:spcPts val="600"/>
              </a:spcBef>
            </a:pPr>
            <a:r>
              <a:rPr lang="fa-IR" sz="3600" dirty="0">
                <a:solidFill>
                  <a:schemeClr val="tx1"/>
                </a:solidFill>
                <a:cs typeface="B Zar" panose="00000400000000000000" pitchFamily="2" charset="-78"/>
              </a:rPr>
              <a:t>امکان‎سنجی فنی</a:t>
            </a:r>
          </a:p>
        </p:txBody>
      </p:sp>
      <p:sp>
        <p:nvSpPr>
          <p:cNvPr id="3" name="Content Placeholder 2"/>
          <p:cNvSpPr>
            <a:spLocks noGrp="1"/>
          </p:cNvSpPr>
          <p:nvPr>
            <p:ph idx="1"/>
          </p:nvPr>
        </p:nvSpPr>
        <p:spPr/>
        <p:txBody>
          <a:bodyPr>
            <a:normAutofit/>
          </a:bodyPr>
          <a:lstStyle/>
          <a:p>
            <a:pPr algn="ctr"/>
            <a:r>
              <a:rPr lang="fa-IR" sz="2400" i="1" u="sng" dirty="0">
                <a:solidFill>
                  <a:schemeClr val="tx1"/>
                </a:solidFill>
                <a:cs typeface="B Zar" panose="00000400000000000000" pitchFamily="2" charset="-78"/>
              </a:rPr>
              <a:t>در این قسمت، الزامات فنی مورد انتظار در اجرای طرح، پیچیدگی ها و موانع فنی قابل انتظار، ساختار فنی و جنبه نوآورانه طرح </a:t>
            </a:r>
            <a:r>
              <a:rPr lang="en-US" sz="2400" i="1" u="sng" dirty="0">
                <a:solidFill>
                  <a:schemeClr val="tx1"/>
                </a:solidFill>
                <a:cs typeface="B Zar" panose="00000400000000000000" pitchFamily="2" charset="-78"/>
              </a:rPr>
              <a:t>.</a:t>
            </a:r>
            <a:r>
              <a:rPr lang="fa-IR" sz="2400" i="1" u="sng" dirty="0">
                <a:solidFill>
                  <a:schemeClr val="tx1"/>
                </a:solidFill>
                <a:cs typeface="B Zar" panose="00000400000000000000" pitchFamily="2" charset="-78"/>
              </a:rPr>
              <a:t>بیان گردد</a:t>
            </a:r>
            <a:endParaRPr lang="en-US" sz="2400" i="1" u="sng" dirty="0">
              <a:solidFill>
                <a:schemeClr val="tx1"/>
              </a:solidFill>
              <a:cs typeface="B Zar" panose="00000400000000000000" pitchFamily="2" charset="-78"/>
            </a:endParaRPr>
          </a:p>
          <a:p>
            <a:pPr algn="ctr"/>
            <a:endParaRPr lang="en-US" sz="2400"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7</a:t>
            </a:fld>
            <a:endParaRPr lang="en-US">
              <a:solidFill>
                <a:schemeClr val="tx1"/>
              </a:solidFill>
            </a:endParaRPr>
          </a:p>
        </p:txBody>
      </p:sp>
    </p:spTree>
    <p:extLst>
      <p:ext uri="{BB962C8B-B14F-4D97-AF65-F5344CB8AC3E}">
        <p14:creationId xmlns:p14="http://schemas.microsoft.com/office/powerpoint/2010/main" val="1863807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spcBef>
                <a:spcPts val="600"/>
              </a:spcBef>
            </a:pPr>
            <a:r>
              <a:rPr lang="fa-IR" sz="3600" dirty="0">
                <a:solidFill>
                  <a:schemeClr val="tx1"/>
                </a:solidFill>
                <a:cs typeface="B Zar" panose="00000400000000000000" pitchFamily="2" charset="-78"/>
              </a:rPr>
              <a:t>تحقیقات بازار</a:t>
            </a:r>
          </a:p>
        </p:txBody>
      </p:sp>
      <p:sp>
        <p:nvSpPr>
          <p:cNvPr id="3" name="Content Placeholder 2"/>
          <p:cNvSpPr>
            <a:spLocks noGrp="1"/>
          </p:cNvSpPr>
          <p:nvPr>
            <p:ph idx="1"/>
          </p:nvPr>
        </p:nvSpPr>
        <p:spPr/>
        <p:txBody>
          <a:bodyPr>
            <a:normAutofit/>
          </a:bodyPr>
          <a:lstStyle/>
          <a:p>
            <a:pPr algn="ctr"/>
            <a:r>
              <a:rPr lang="fa-IR" sz="2400" i="1" u="sng" dirty="0">
                <a:solidFill>
                  <a:schemeClr val="tx1"/>
                </a:solidFill>
                <a:cs typeface="B Zar" panose="00000400000000000000" pitchFamily="2" charset="-78"/>
              </a:rPr>
              <a:t>در این قسمت، بازار کلی موجود، بخش بندی این بازار، اندازه فعلی هر یک از بخش های موجود، سهم مورد انتظار از بخش های این بازار، پیش بینی رشد بازار، رقبای داخلی و خارجی و مزایای رقابتی نسبت به رقبا بیان گردد.</a:t>
            </a:r>
            <a:endParaRPr lang="en-US" sz="2400" i="1" u="sng" dirty="0">
              <a:solidFill>
                <a:schemeClr val="tx1"/>
              </a:solidFill>
              <a:cs typeface="B Zar" panose="00000400000000000000" pitchFamily="2" charset="-78"/>
            </a:endParaRPr>
          </a:p>
          <a:p>
            <a:pPr algn="ctr"/>
            <a:endParaRPr lang="en-US" sz="2400"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8</a:t>
            </a:fld>
            <a:endParaRPr lang="en-US">
              <a:solidFill>
                <a:schemeClr val="tx1"/>
              </a:solidFill>
            </a:endParaRPr>
          </a:p>
        </p:txBody>
      </p:sp>
    </p:spTree>
    <p:extLst>
      <p:ext uri="{BB962C8B-B14F-4D97-AF65-F5344CB8AC3E}">
        <p14:creationId xmlns:p14="http://schemas.microsoft.com/office/powerpoint/2010/main" val="3115198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spcBef>
                <a:spcPts val="600"/>
              </a:spcBef>
            </a:pPr>
            <a:r>
              <a:rPr lang="fa-IR" sz="3600" dirty="0">
                <a:solidFill>
                  <a:schemeClr val="tx1"/>
                </a:solidFill>
                <a:cs typeface="B Zar" panose="00000400000000000000" pitchFamily="2" charset="-78"/>
              </a:rPr>
              <a:t>امکانسنجی اقتصادی</a:t>
            </a:r>
          </a:p>
        </p:txBody>
      </p:sp>
      <p:sp>
        <p:nvSpPr>
          <p:cNvPr id="3" name="Content Placeholder 2"/>
          <p:cNvSpPr>
            <a:spLocks noGrp="1"/>
          </p:cNvSpPr>
          <p:nvPr>
            <p:ph idx="1"/>
          </p:nvPr>
        </p:nvSpPr>
        <p:spPr/>
        <p:txBody>
          <a:bodyPr>
            <a:normAutofit/>
          </a:bodyPr>
          <a:lstStyle/>
          <a:p>
            <a:pPr algn="ctr"/>
            <a:r>
              <a:rPr lang="fa-IR" sz="2400" i="1" u="sng" dirty="0">
                <a:solidFill>
                  <a:schemeClr val="tx1"/>
                </a:solidFill>
                <a:cs typeface="B Zar" panose="00000400000000000000" pitchFamily="2" charset="-78"/>
              </a:rPr>
              <a:t>در این قسمت، پیش بینی هزینه ها، قیمت تمام شده، پیش بینی فروش و درآمد انجام شده و بهتر است ارزیابی اقتصادی طرح با </a:t>
            </a:r>
            <a:r>
              <a:rPr lang="en-US" sz="2400" i="1" u="sng" dirty="0">
                <a:solidFill>
                  <a:schemeClr val="tx1"/>
                </a:solidFill>
                <a:cs typeface="B Zar" panose="00000400000000000000" pitchFamily="2" charset="-78"/>
              </a:rPr>
              <a:t>.</a:t>
            </a:r>
            <a:r>
              <a:rPr lang="fa-IR" sz="2400" i="1" u="sng" dirty="0">
                <a:solidFill>
                  <a:schemeClr val="tx1"/>
                </a:solidFill>
                <a:cs typeface="B Zar" panose="00000400000000000000" pitchFamily="2" charset="-78"/>
              </a:rPr>
              <a:t>یکی از روشهای ارزیابی مانند نرخ بازگشت سرمایه انجام گیرد</a:t>
            </a:r>
            <a:endParaRPr lang="en-US" sz="2400" i="1" u="sng" dirty="0">
              <a:solidFill>
                <a:schemeClr val="tx1"/>
              </a:solidFill>
              <a:cs typeface="B Zar" panose="00000400000000000000" pitchFamily="2" charset="-78"/>
            </a:endParaRPr>
          </a:p>
          <a:p>
            <a:pPr algn="ctr"/>
            <a:endParaRPr lang="en-US" sz="2400" dirty="0">
              <a:solidFill>
                <a:schemeClr val="tx1"/>
              </a:solidFill>
              <a:cs typeface="B Zar" panose="00000400000000000000" pitchFamily="2" charset="-78"/>
            </a:endParaRPr>
          </a:p>
        </p:txBody>
      </p:sp>
      <p:sp>
        <p:nvSpPr>
          <p:cNvPr id="4" name="Slide Number Placeholder 3"/>
          <p:cNvSpPr>
            <a:spLocks noGrp="1"/>
          </p:cNvSpPr>
          <p:nvPr>
            <p:ph type="sldNum" sz="quarter" idx="12"/>
          </p:nvPr>
        </p:nvSpPr>
        <p:spPr/>
        <p:txBody>
          <a:bodyPr/>
          <a:lstStyle/>
          <a:p>
            <a:fld id="{C03A3B1C-F1AF-4D6C-BAC9-998F12B5EE20}" type="slidenum">
              <a:rPr lang="en-US" smtClean="0">
                <a:solidFill>
                  <a:schemeClr val="tx1"/>
                </a:solidFill>
              </a:rPr>
              <a:pPr/>
              <a:t>9</a:t>
            </a:fld>
            <a:endParaRPr lang="en-US">
              <a:solidFill>
                <a:schemeClr val="tx1"/>
              </a:solidFill>
            </a:endParaRPr>
          </a:p>
        </p:txBody>
      </p:sp>
    </p:spTree>
    <p:extLst>
      <p:ext uri="{BB962C8B-B14F-4D97-AF65-F5344CB8AC3E}">
        <p14:creationId xmlns:p14="http://schemas.microsoft.com/office/powerpoint/2010/main" val="120388731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754</TotalTime>
  <Words>467</Words>
  <Application>Microsoft Office PowerPoint</Application>
  <PresentationFormat>Widescreen</PresentationFormat>
  <Paragraphs>142</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B Zar</vt:lpstr>
      <vt:lpstr>Calibri</vt:lpstr>
      <vt:lpstr>Calibri Light</vt:lpstr>
      <vt:lpstr>HelvLight Regular</vt:lpstr>
      <vt:lpstr>Times New Roman</vt:lpstr>
      <vt:lpstr>Wingdings</vt:lpstr>
      <vt:lpstr>Retrospect</vt:lpstr>
      <vt:lpstr>PowerPoint Presentation</vt:lpstr>
      <vt:lpstr>معرفی اعضای تیم کاری و نقش هر یک از آنها</vt:lpstr>
      <vt:lpstr>فهرست</vt:lpstr>
      <vt:lpstr>معرفی ایده محوری</vt:lpstr>
      <vt:lpstr>اهمیت موضوع و ویژگی‎های اصلی طرح</vt:lpstr>
      <vt:lpstr>مشتریان محصول</vt:lpstr>
      <vt:lpstr>امکان‎سنجی فنی</vt:lpstr>
      <vt:lpstr>تحقیقات بازار</vt:lpstr>
      <vt:lpstr>امکانسنجی اقتصادی</vt:lpstr>
      <vt:lpstr>PowerPoint Presentation</vt:lpstr>
      <vt:lpstr>جمع بندی و نتیجه گیری</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طرح</dc:title>
  <dc:creator>Mehdi Nasri</dc:creator>
  <cp:lastModifiedBy>admin1</cp:lastModifiedBy>
  <cp:revision>53</cp:revision>
  <dcterms:created xsi:type="dcterms:W3CDTF">2016-10-28T23:10:34Z</dcterms:created>
  <dcterms:modified xsi:type="dcterms:W3CDTF">2025-09-13T06:57:20Z</dcterms:modified>
</cp:coreProperties>
</file>